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5" r:id="rId7"/>
  </p:sldMasterIdLst>
  <p:notesMasterIdLst>
    <p:notesMasterId r:id="rId46"/>
  </p:notesMasterIdLst>
  <p:handoutMasterIdLst>
    <p:handoutMasterId r:id="rId47"/>
  </p:handoutMasterIdLst>
  <p:sldIdLst>
    <p:sldId id="284" r:id="rId8"/>
    <p:sldId id="651" r:id="rId9"/>
    <p:sldId id="1124" r:id="rId10"/>
    <p:sldId id="1125" r:id="rId11"/>
    <p:sldId id="1130" r:id="rId12"/>
    <p:sldId id="1132" r:id="rId13"/>
    <p:sldId id="1131" r:id="rId14"/>
    <p:sldId id="1133" r:id="rId15"/>
    <p:sldId id="1126" r:id="rId16"/>
    <p:sldId id="1123" r:id="rId17"/>
    <p:sldId id="1118" r:id="rId18"/>
    <p:sldId id="1120" r:id="rId19"/>
    <p:sldId id="1119" r:id="rId20"/>
    <p:sldId id="1121" r:id="rId21"/>
    <p:sldId id="1122" r:id="rId22"/>
    <p:sldId id="1114" r:id="rId23"/>
    <p:sldId id="1134" r:id="rId24"/>
    <p:sldId id="1127" r:id="rId25"/>
    <p:sldId id="1141" r:id="rId26"/>
    <p:sldId id="1143" r:id="rId27"/>
    <p:sldId id="1145" r:id="rId28"/>
    <p:sldId id="1146" r:id="rId29"/>
    <p:sldId id="1147" r:id="rId30"/>
    <p:sldId id="1144" r:id="rId31"/>
    <p:sldId id="1128" r:id="rId32"/>
    <p:sldId id="1135" r:id="rId33"/>
    <p:sldId id="1138" r:id="rId34"/>
    <p:sldId id="1139" r:id="rId35"/>
    <p:sldId id="1137" r:id="rId36"/>
    <p:sldId id="1155" r:id="rId37"/>
    <p:sldId id="1129" r:id="rId38"/>
    <p:sldId id="1148" r:id="rId39"/>
    <p:sldId id="1149" r:id="rId40"/>
    <p:sldId id="1150" r:id="rId41"/>
    <p:sldId id="1151" r:id="rId42"/>
    <p:sldId id="1152" r:id="rId43"/>
    <p:sldId id="1153" r:id="rId44"/>
    <p:sldId id="1154" r:id="rId45"/>
  </p:sldIdLst>
  <p:sldSz cx="12192000" cy="6858000"/>
  <p:notesSz cx="6881813" cy="9296400"/>
  <p:embeddedFontLst>
    <p:embeddedFont>
      <p:font typeface="Cambria Math" panose="02040503050406030204" pitchFamily="18" charset="0"/>
      <p:regular r:id="rId48"/>
    </p:embeddedFont>
    <p:embeddedFont>
      <p:font typeface="Gill Sans MT" panose="020B0502020104020203" pitchFamily="34" charset="77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(욱조)" id="{A7AF489A-2ACC-4893-B2BE-04C091F08CC0}">
          <p14:sldIdLst>
            <p14:sldId id="284"/>
            <p14:sldId id="651"/>
            <p14:sldId id="1124"/>
            <p14:sldId id="1125"/>
            <p14:sldId id="1130"/>
            <p14:sldId id="1132"/>
            <p14:sldId id="1131"/>
          </p14:sldIdLst>
        </p14:section>
        <p14:section name="Q-Learning(도혁)" id="{1045BEF2-47EC-8242-B15A-832C16A569BF}">
          <p14:sldIdLst>
            <p14:sldId id="1133"/>
            <p14:sldId id="1126"/>
            <p14:sldId id="1123"/>
            <p14:sldId id="1118"/>
            <p14:sldId id="1120"/>
            <p14:sldId id="1119"/>
            <p14:sldId id="1121"/>
            <p14:sldId id="1122"/>
            <p14:sldId id="1114"/>
            <p14:sldId id="1134"/>
          </p14:sldIdLst>
        </p14:section>
        <p14:section name="DQN" id="{AC1803F7-624F-B847-81F7-D2CCDA38DF4B}">
          <p14:sldIdLst>
            <p14:sldId id="1127"/>
            <p14:sldId id="1141"/>
            <p14:sldId id="1143"/>
            <p14:sldId id="1145"/>
            <p14:sldId id="1146"/>
            <p14:sldId id="1147"/>
            <p14:sldId id="1144"/>
          </p14:sldIdLst>
        </p14:section>
        <p14:section name="Actor-Critic" id="{4556AD67-BDF9-A74F-B31F-9909784ECACB}">
          <p14:sldIdLst>
            <p14:sldId id="1128"/>
            <p14:sldId id="1135"/>
            <p14:sldId id="1138"/>
            <p14:sldId id="1139"/>
            <p14:sldId id="1137"/>
            <p14:sldId id="1155"/>
          </p14:sldIdLst>
        </p14:section>
        <p14:section name="DDPG" id="{08C1B896-5ECA-4340-A249-8A51A057BB58}">
          <p14:sldIdLst>
            <p14:sldId id="1129"/>
            <p14:sldId id="1148"/>
            <p14:sldId id="1149"/>
            <p14:sldId id="1150"/>
            <p14:sldId id="1151"/>
            <p14:sldId id="1152"/>
            <p14:sldId id="1153"/>
            <p14:sldId id="11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7">
          <p15:clr>
            <a:srgbClr val="A4A3A4"/>
          </p15:clr>
        </p15:guide>
        <p15:guide id="2" orient="horz" pos="3847">
          <p15:clr>
            <a:srgbClr val="A4A3A4"/>
          </p15:clr>
        </p15:guide>
        <p15:guide id="3" orient="horz" pos="663">
          <p15:clr>
            <a:srgbClr val="A4A3A4"/>
          </p15:clr>
        </p15:guide>
        <p15:guide id="4" orient="horz" pos="2262">
          <p15:clr>
            <a:srgbClr val="A4A3A4"/>
          </p15:clr>
        </p15:guide>
        <p15:guide id="5" orient="horz" pos="2171">
          <p15:clr>
            <a:srgbClr val="A4A3A4"/>
          </p15:clr>
        </p15:guide>
        <p15:guide id="6" orient="horz" pos="3566">
          <p15:clr>
            <a:srgbClr val="A4A3A4"/>
          </p15:clr>
        </p15:guide>
        <p15:guide id="7" pos="7348">
          <p15:clr>
            <a:srgbClr val="A4A3A4"/>
          </p15:clr>
        </p15:guide>
        <p15:guide id="8" pos="2588">
          <p15:clr>
            <a:srgbClr val="A4A3A4"/>
          </p15:clr>
        </p15:guide>
        <p15:guide id="9" pos="5091">
          <p15:clr>
            <a:srgbClr val="A4A3A4"/>
          </p15:clr>
        </p15:guide>
        <p15:guide id="10" pos="4969">
          <p15:clr>
            <a:srgbClr val="A4A3A4"/>
          </p15:clr>
        </p15:guide>
        <p15:guide id="11" pos="3779">
          <p15:clr>
            <a:srgbClr val="A4A3A4"/>
          </p15:clr>
        </p15:guide>
        <p15:guide id="12" pos="3901">
          <p15:clr>
            <a:srgbClr val="A4A3A4"/>
          </p15:clr>
        </p15:guide>
        <p15:guide id="13" pos="331">
          <p15:clr>
            <a:srgbClr val="A4A3A4"/>
          </p15:clr>
        </p15:guide>
        <p15:guide id="14" pos="2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000000"/>
    <a:srgbClr val="0000FF"/>
    <a:srgbClr val="FF5050"/>
    <a:srgbClr val="E24033"/>
    <a:srgbClr val="005C06"/>
    <a:srgbClr val="FFFC00"/>
    <a:srgbClr val="FFFF99"/>
    <a:srgbClr val="F8FC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7" autoAdjust="0"/>
    <p:restoredTop sz="89121" autoAdjust="0"/>
  </p:normalViewPr>
  <p:slideViewPr>
    <p:cSldViewPr snapToGrid="0">
      <p:cViewPr varScale="1">
        <p:scale>
          <a:sx n="71" d="100"/>
          <a:sy n="71" d="100"/>
        </p:scale>
        <p:origin x="200" y="1632"/>
      </p:cViewPr>
      <p:guideLst>
        <p:guide orient="horz" pos="867"/>
        <p:guide orient="horz" pos="3847"/>
        <p:guide orient="horz" pos="663"/>
        <p:guide orient="horz" pos="2262"/>
        <p:guide orient="horz" pos="2171"/>
        <p:guide orient="horz" pos="3566"/>
        <p:guide pos="7348"/>
        <p:guide pos="2588"/>
        <p:guide pos="5091"/>
        <p:guide pos="4969"/>
        <p:guide pos="3779"/>
        <p:guide pos="3901"/>
        <p:guide pos="331"/>
        <p:guide pos="2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414"/>
    </p:cViewPr>
  </p:sorterViewPr>
  <p:notesViewPr>
    <p:cSldViewPr snapToGrid="0">
      <p:cViewPr varScale="1">
        <p:scale>
          <a:sx n="64" d="100"/>
          <a:sy n="64" d="100"/>
        </p:scale>
        <p:origin x="319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611054E-4CF8-4A71-B662-843862F93D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01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60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Klicka här för att ändra format på bakgrundstexten</a:t>
            </a:r>
          </a:p>
          <a:p>
            <a:pPr lvl="1"/>
            <a:r>
              <a:rPr lang="en-US" noProof="0"/>
              <a:t>Nivå två</a:t>
            </a:r>
          </a:p>
          <a:p>
            <a:pPr lvl="2"/>
            <a:r>
              <a:rPr lang="en-US" noProof="0"/>
              <a:t>Nivå tre</a:t>
            </a:r>
          </a:p>
          <a:p>
            <a:pPr lvl="3"/>
            <a:r>
              <a:rPr lang="en-US" noProof="0"/>
              <a:t>Nivå fyra</a:t>
            </a:r>
          </a:p>
          <a:p>
            <a:pPr lvl="4"/>
            <a:r>
              <a:rPr lang="en-US" noProof="0"/>
              <a:t>Nivå fem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B3EAC6E-678F-4F8C-8CBF-4D72C1712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864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description template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2014-06-12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9EEBACA-F88A-4CBF-97EE-0ACD28C028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03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F00A-5795-43B4-4C93-250B6DBF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F9659-F9D7-2C8C-61F6-737675F40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CCD2C-9C9D-3D22-C483-4E8ACF839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2B9ED6-871A-1BE4-DFD1-9D95E93AB9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EB9BE-310B-004C-3D35-5F3A32B31C0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11339-84B5-F26F-DFF7-9603302A5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38628-751A-4AAD-3EF8-136BED583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0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B806-AAA3-A475-574D-D7A5B9FF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81A07-28EF-09A8-43C8-C6F88AAC3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4DC71-FB37-F505-F0D3-74C51500B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AC7BB-BD1B-20DC-1AD1-F5DEA6B61D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7C64A-8A58-E454-E9A8-A43802CF33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E08B4-5160-1392-89C9-ADF669017A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D4E46-4574-0AE1-9E1E-BA220EA8D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9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5B4DE-8D13-C738-EA77-375C24EA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467BD-A2DF-CA37-CF9B-4FF61902D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A9D3A-A73D-06F3-A2B8-8BCD9D23C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5E264E-9BA0-216D-9B5D-9B605B6EB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4EEBA-E073-DC68-27FC-0DE2EC7BB4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3FD9C-579D-1DE9-E0D4-92C4F8288F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27397-0DFC-8463-AB50-C29FB6FCA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74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422BC-63A5-FC64-D1EA-97A747B8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4FA2E-D40F-5A11-42B5-B4602E98A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A5AA9-D486-9C7B-5E61-2C6DB71B9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123542A-0038-53D7-8C2D-5A9C97FF17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45289-06BA-3769-ED3D-3FACF483FA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43620-A3BF-4E7E-E77F-6EC12FEF9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D7D84-8303-4B28-089A-217C3857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50E5-D139-AA77-7A2C-715E85D2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10F8B-FE32-E6D6-9868-3390C4076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D5F2C-A0C4-B1B3-C33F-9DB3BE1C4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5FAE46-F037-ED24-F997-2F0F30453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22B79-9A81-145E-60F1-8B5CB49CD5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72618-67BB-7439-E780-1A0EF08116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201F6-6CC4-2DEC-2006-4B1FA6EFF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5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96BA-FBC0-22F4-6D7E-9735D67D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0B5DB-C930-EC81-7E08-59B04163D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3070D-BBEF-41D7-3B07-E064129A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A47239-17B3-718C-3F23-951E4857F6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03512-CE36-C53A-F9EF-C53D10D395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96B5A-53B3-5F15-D9F1-B792A47F60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A825-1CE5-48B9-4EE6-5BC8D82EC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BE91-8B9E-121A-70E5-8BAC34A6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B005F-5CF3-4C94-E92C-2753087A9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CCE4-04DF-D1EE-3AD2-E711B1F9A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F41985-ACE1-FAAB-DCDA-D7D9A8FC237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01DD-814A-9141-6490-DAAD6D9B63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33D9-9DB5-51A2-13B8-03BB74C8E6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96AA8-DA70-6F97-72A2-C6E9445AF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4F7D-CE09-4BFC-4EE3-A4011A06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9D3B1-DFF2-732C-FCA5-09FA3F7CF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CDE75-C616-5F2C-156E-C550A4B80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EA96C32-0CE3-BCC6-5195-8D9BA8E48D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0AD12-E875-EC11-B557-18964314B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81169-5D8B-8492-7F18-CC380769B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64A00-72B0-7350-BDC4-AB2C263DB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7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487E7-DF80-1F53-63C3-A266AD23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AA03-CFF9-9F72-B2C9-5E9185C0E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4F44B-A03A-E3FB-5105-57B55F649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344905D-C786-4CAF-FC90-21B63D8612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3F2E2-0395-DEDB-6CE0-4CF25AF31C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F4095-80BA-4CE5-12A0-120DE4C375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7ADA0-6D91-C7BB-CEB8-5AB7BAD1B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9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6859-BF9C-DD9C-EAFB-FBAC0676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6EDB3-12D3-09E2-C41B-CB7D0C57C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EE0DC-3553-A4BD-A156-694A677E4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C48ED83-BBD5-B885-E1DB-4D0A5B04D5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57864-7DAE-ED5D-5336-D4D265C16C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F141A-4D75-B4BC-97CB-04F7CFEEBB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38E16-00E6-8C75-4293-036EA07AD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46AB-3904-7605-A8E9-9693D1C7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BE4E1-3DAD-21CF-FCD2-266BB45F9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D69E0-14FE-6FFF-56CE-1CCA45022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6C93AA-868E-6A2C-31F5-E110AD0447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9F6B-A4A8-B4AC-D4B3-53C902243B4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162BE-927E-92F0-31CC-9D3844750E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BB0B-9F70-85D0-5693-E6B84AB5E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866C-D900-274C-E838-2D59521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94AD6-676D-17F1-0F59-9ACD62109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C34D4-D42E-FDD3-1DCF-E72858422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E86C16-DE54-AE06-A908-CA95022089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02898-3992-C7BC-4533-0AF4FF3DE1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1A72A-7509-F050-EA3E-FDB2FAAECB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5EF18-EDFD-9DC6-19A5-4028D2DDC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8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F166-A980-F069-3C3F-FF7D8DA3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4DD71-BA39-51F6-CFFF-94E7DBF2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949BB-5C00-38A3-A9EA-2B44A963E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97B73EC-B342-889B-F09D-B795606039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1DCD4-1572-FF63-C85C-351AFA2E45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C0AD6-C185-276C-F0B9-C833DE808B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13586-D41B-02BF-5583-91892A231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3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B8158-A191-C0FD-646F-4D82C476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563D9-A1CC-FC83-B8E4-05CF98FCA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84731-E357-3C95-F6AE-BBA7FAEE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7B03E3F-0BED-3D2C-C02B-F65406AB6A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D87AF-401D-1E65-E225-14AC87265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8BF76-4040-DDA6-556C-74AF42568F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18DEE-83F1-4B80-F135-314C002A8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8C055-480A-E4AD-32E2-85A6447B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B374-8B83-395C-5BFE-BB58A3479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9CFE5-7975-D702-A42C-1CDB799B8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FC81F31-3F8D-52C3-E0B0-1F89898184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7A9D-FFFB-B7B9-A370-5445C150F69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20704-CB71-E730-93D7-2163F27DCE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C1577-920B-2D72-50F4-70048FE5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1992-41FA-B7E7-7FF6-06BD8092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27AE2-A133-10F2-91A6-DED59F780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D35E9-EBD5-3E5B-39CD-ABECE5BB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BF92C1-23E7-61A6-F7FE-31BAB72B40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2B35-6F9C-6C61-8B7E-5265899CFD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39084-69E1-99C9-4935-F0A5123218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CD4B-6676-FB19-DED6-C03371D2F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3688-C88D-94F7-A4BA-29BEC1B9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5046-359F-13B3-7555-3D857EE2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57BA2-56C8-A92D-9681-23081A572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0CC06D-A6F2-4385-D309-7528C8419C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0F951-F594-E8A7-7E96-A7DF58CBAE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326D3-BCC4-9507-196D-B432C1904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D77F3-78E2-A358-30FF-E9B3DCAB7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524933" y="1808164"/>
            <a:ext cx="11135784" cy="28400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lvl1pPr>
              <a:defRPr sz="7000"/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4934" y="5137150"/>
            <a:ext cx="11140017" cy="13858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 marL="0" indent="0">
              <a:buFont typeface="Arial" charset="0"/>
              <a:buNone/>
              <a:defRPr sz="30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482267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8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1534" y="239714"/>
            <a:ext cx="2783417" cy="5411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933" y="239714"/>
            <a:ext cx="8153400" cy="5411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87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-917"/>
            <a:ext cx="9991725" cy="889917"/>
          </a:xfrm>
        </p:spPr>
        <p:txBody>
          <a:bodyPr/>
          <a:lstStyle>
            <a:lvl1pPr algn="l" rtl="0" eaLnBrk="0" fontAlgn="base" hangingPunct="0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lang="en-US" sz="3600" b="1" kern="1200" cap="small" dirty="0">
                <a:solidFill>
                  <a:srgbClr val="000000"/>
                </a:solidFill>
                <a:latin typeface="Gill Sans MT" panose="020B05020201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51141"/>
            <a:ext cx="11136312" cy="3851275"/>
          </a:xfrm>
        </p:spPr>
        <p:txBody>
          <a:bodyPr/>
          <a:lstStyle>
            <a:lvl1pPr marL="176213" indent="-17621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1pPr>
            <a:lvl2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2pPr>
            <a:lvl3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3pPr>
            <a:lvl4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4pPr>
            <a:lvl5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그룹 6">
            <a:extLst>
              <a:ext uri="{FF2B5EF4-FFF2-40B4-BE49-F238E27FC236}">
                <a16:creationId xmlns:a16="http://schemas.microsoft.com/office/drawing/2014/main" id="{1E32217D-B579-ACDA-73E4-44DBEEFC26FC}"/>
              </a:ext>
            </a:extLst>
          </p:cNvPr>
          <p:cNvGrpSpPr/>
          <p:nvPr userDrawn="1"/>
        </p:nvGrpSpPr>
        <p:grpSpPr>
          <a:xfrm>
            <a:off x="133349" y="891243"/>
            <a:ext cx="11855451" cy="45719"/>
            <a:chOff x="133349" y="891243"/>
            <a:chExt cx="11855451" cy="45719"/>
          </a:xfrm>
        </p:grpSpPr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E327F515-DEAE-5D67-0BE7-BDB05457B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13" y="914102"/>
              <a:ext cx="1091558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FB47EE89-AB68-C8DB-320A-B7CE86F7CCC7}"/>
                </a:ext>
              </a:extLst>
            </p:cNvPr>
            <p:cNvSpPr/>
            <p:nvPr/>
          </p:nvSpPr>
          <p:spPr>
            <a:xfrm>
              <a:off x="133349" y="891243"/>
              <a:ext cx="3234267" cy="45719"/>
            </a:xfrm>
            <a:prstGeom prst="rect">
              <a:avLst/>
            </a:prstGeom>
            <a:gradFill>
              <a:gsLst>
                <a:gs pos="0">
                  <a:srgbClr val="F25C66"/>
                </a:gs>
                <a:gs pos="100000">
                  <a:srgbClr val="1293E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473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94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167" y="1800226"/>
            <a:ext cx="5465233" cy="3851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0226"/>
            <a:ext cx="5467351" cy="3851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53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56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71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19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07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800225"/>
            <a:ext cx="11136312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525463" y="239713"/>
            <a:ext cx="99917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sldNum="0" hdr="0" ftr="0" dt="0"/>
  <p:txStyles>
    <p:titleStyle>
      <a:lvl1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2pPr>
      <a:lvl3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3pPr>
      <a:lvl4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4pPr>
      <a:lvl5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5pPr>
      <a:lvl6pPr marL="4572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6pPr>
      <a:lvl7pPr marL="9144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7pPr>
      <a:lvl8pPr marL="13716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8pPr>
      <a:lvl9pPr marL="18288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0" fontAlgn="base" hangingPunct="0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19.png"/><Relationship Id="rId4" Type="http://schemas.openxmlformats.org/officeDocument/2006/relationships/video" Target="../media/media5.mp4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36.png"/><Relationship Id="rId5" Type="http://schemas.microsoft.com/office/2007/relationships/media" Target="../media/media9.mp4"/><Relationship Id="rId10" Type="http://schemas.openxmlformats.org/officeDocument/2006/relationships/image" Target="../media/image35.png"/><Relationship Id="rId4" Type="http://schemas.openxmlformats.org/officeDocument/2006/relationships/video" Target="../media/media8.mp4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ymnasium.farama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sz="quarter"/>
          </p:nvPr>
        </p:nvSpPr>
        <p:spPr>
          <a:xfrm>
            <a:off x="263352" y="1267470"/>
            <a:ext cx="11614101" cy="2088232"/>
          </a:xfrm>
        </p:spPr>
        <p:txBody>
          <a:bodyPr/>
          <a:lstStyle/>
          <a:p>
            <a:pPr algn="ctr" defTabSz="457200" eaLnBrk="1" hangingPunct="1">
              <a:lnSpc>
                <a:spcPct val="100000"/>
              </a:lnSpc>
            </a:pPr>
            <a:r>
              <a:rPr lang="en-US" sz="4800" b="1" kern="12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Calibri(headings)"/>
                <a:cs typeface="Calibri" panose="020F0502020204030204" pitchFamily="34" charset="0"/>
              </a:rPr>
              <a:t>Reinforcement Learning</a:t>
            </a:r>
            <a:endParaRPr lang="sv-SE" sz="5400" b="1" kern="1200" cap="small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sz="quarter" idx="1"/>
          </p:nvPr>
        </p:nvSpPr>
        <p:spPr>
          <a:xfrm>
            <a:off x="525463" y="4753429"/>
            <a:ext cx="11139487" cy="1008112"/>
          </a:xfrm>
        </p:spPr>
        <p:txBody>
          <a:bodyPr/>
          <a:lstStyle/>
          <a:p>
            <a:pPr marL="342900" indent="-342900" algn="ctr" defTabSz="457200" eaLnBrk="1" hangingPunct="1"/>
            <a:endParaRPr lang="sv-SE" sz="2000" kern="1200" dirty="0">
              <a:solidFill>
                <a:srgbClr val="000000"/>
              </a:solidFill>
              <a:latin typeface="Calibri(headings)"/>
              <a:cs typeface="Times New Roman" pitchFamily="18" charset="0"/>
            </a:endParaRPr>
          </a:p>
          <a:p>
            <a:pPr marL="342900" indent="-342900" algn="ctr" defTabSz="457200" eaLnBrk="1" hangingPunct="1"/>
            <a:r>
              <a:rPr lang="en-US" sz="2000" kern="1200" cap="small" dirty="0" err="1">
                <a:solidFill>
                  <a:srgbClr val="000000"/>
                </a:solidFill>
                <a:ea typeface="+mj-ea"/>
                <a:cs typeface="Times New Roman" pitchFamily="18" charset="0"/>
              </a:rPr>
              <a:t>Ukjo</a:t>
            </a:r>
            <a:r>
              <a:rPr lang="en-US" sz="2000" kern="1200" cap="small" dirty="0">
                <a:solidFill>
                  <a:srgbClr val="000000"/>
                </a:solidFill>
                <a:ea typeface="+mj-ea"/>
                <a:cs typeface="Times New Roman" pitchFamily="18" charset="0"/>
              </a:rPr>
              <a:t> Hwang, </a:t>
            </a:r>
            <a:r>
              <a:rPr lang="en-US" sz="2000" kern="1200" cap="small" dirty="0" err="1">
                <a:solidFill>
                  <a:srgbClr val="000000"/>
                </a:solidFill>
                <a:ea typeface="+mj-ea"/>
                <a:cs typeface="Times New Roman" pitchFamily="18" charset="0"/>
              </a:rPr>
              <a:t>Dohyeok</a:t>
            </a:r>
            <a:r>
              <a:rPr lang="en-US" sz="2000" kern="1200" cap="small" dirty="0">
                <a:solidFill>
                  <a:srgbClr val="000000"/>
                </a:solidFill>
                <a:ea typeface="+mj-ea"/>
                <a:cs typeface="Times New Roman" pitchFamily="18" charset="0"/>
              </a:rPr>
              <a:t> Kwon</a:t>
            </a:r>
            <a:endParaRPr lang="sv-SE" sz="2000" kern="1200" cap="small" dirty="0">
              <a:solidFill>
                <a:schemeClr val="tx1">
                  <a:lumMod val="50000"/>
                </a:schemeClr>
              </a:solidFill>
              <a:ea typeface="+mj-ea"/>
              <a:cs typeface="Arial" pitchFamily="34" charset="0"/>
            </a:endParaRPr>
          </a:p>
          <a:p>
            <a:pPr marL="342900" indent="-342900" algn="ctr" defTabSz="457200" eaLnBrk="1" hangingPunct="1"/>
            <a:r>
              <a:rPr lang="sv-SE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Information </a:t>
            </a:r>
            <a:r>
              <a:rPr lang="en-US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and Intelligence</a:t>
            </a:r>
            <a:r>
              <a:rPr lang="sv-SE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 Systems Lab.</a:t>
            </a:r>
          </a:p>
          <a:p>
            <a:pPr marL="342900" indent="-342900" algn="ctr" defTabSz="457200" eaLnBrk="1" hangingPunct="1"/>
            <a:r>
              <a:rPr lang="en-US" sz="2000" kern="1200" cap="small" dirty="0">
                <a:solidFill>
                  <a:schemeClr val="tx1">
                    <a:lumMod val="50000"/>
                  </a:schemeClr>
                </a:solidFill>
                <a:ea typeface="+mj-ea"/>
                <a:cs typeface="Arial" pitchFamily="34" charset="0"/>
              </a:rPr>
              <a:t>Electronic Engineering</a:t>
            </a:r>
            <a:r>
              <a:rPr lang="sv-SE" sz="2000" kern="1200" cap="small" dirty="0">
                <a:solidFill>
                  <a:schemeClr val="tx1">
                    <a:lumMod val="50000"/>
                  </a:schemeClr>
                </a:solidFill>
                <a:ea typeface="+mj-ea"/>
                <a:cs typeface="Arial" pitchFamily="34" charset="0"/>
              </a:rPr>
              <a:t>, Hanyang University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924" y="5912753"/>
            <a:ext cx="1422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5C06"/>
                </a:solidFill>
                <a:latin typeface="Calibri(headings)"/>
              </a:rPr>
              <a:t>July 7, 2025</a:t>
            </a:r>
            <a:endParaRPr lang="ko-KR" altLang="en-US" b="1" dirty="0">
              <a:solidFill>
                <a:srgbClr val="005C06"/>
              </a:solidFill>
              <a:latin typeface="Calibri(headings)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64113" y="3333523"/>
            <a:ext cx="11139487" cy="63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ctr" defTabSz="457200" eaLnBrk="1" hangingPunct="1"/>
            <a:r>
              <a:rPr lang="en-US" sz="2400" b="1" kern="1200" dirty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Hyundai Motors Boot-campus</a:t>
            </a:r>
            <a:endParaRPr lang="sv-SE" sz="2400" b="1" kern="1200" dirty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87FDA-A2FF-1503-76AE-39614C81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97E6-04C7-327F-62BA-CDA69E50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9E720-7EFA-E14C-C74B-5A4426145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KR" sz="2200" b="1" dirty="0"/>
                  <a:t>Q-Value Function(or State-Action Value Function)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sz="2200" b="1" dirty="0"/>
                  <a:t> </a:t>
                </a:r>
              </a:p>
              <a:p>
                <a:pPr lvl="1"/>
                <a:r>
                  <a:rPr lang="ko-KR" altLang="en-US" sz="1800" dirty="0"/>
                  <a:t>특정상태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</m:d>
                  </m:oMath>
                </a14:m>
                <a:r>
                  <a:rPr lang="ko-KR" altLang="en-US" sz="1800" dirty="0"/>
                  <a:t>에서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특정 행동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</m:d>
                  </m:oMath>
                </a14:m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선택했을 때 기대되는 누적 보상</a:t>
                </a:r>
                <a:r>
                  <a:rPr lang="en-US" altLang="ko-KR" sz="1800" dirty="0"/>
                  <a:t>.</a:t>
                </a:r>
              </a:p>
              <a:p>
                <a:pPr marL="355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600" dirty="0"/>
              </a:p>
              <a:p>
                <a:pPr marL="355600" lvl="1" indent="0">
                  <a:buNone/>
                </a:pPr>
                <a:endParaRPr lang="en-US" altLang="ko-KR" sz="1000" dirty="0"/>
              </a:p>
              <a:p>
                <a:pPr lvl="1"/>
                <a:r>
                  <a:rPr lang="ko-KR" altLang="en-US" sz="1800" dirty="0"/>
                  <a:t>학습을 통해서 모든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대한 </a:t>
                </a:r>
                <a:r>
                  <a:rPr lang="en-US" altLang="ko-KR" sz="1800" dirty="0"/>
                  <a:t>Q </a:t>
                </a:r>
                <a:r>
                  <a:rPr lang="ko-KR" altLang="en-US" sz="1800" dirty="0"/>
                  <a:t>값을 찾으면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특정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어떤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선택하는 것이 가장 큰 보상을 받을 수 있을지 아는 것과 같음</a:t>
                </a:r>
                <a:r>
                  <a:rPr lang="en-US" altLang="ko-KR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89118-7399-C020-987B-218A045FC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r="-11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38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53EC-4205-F6DE-BD37-1CC299BD1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C26B-8DF6-B3DF-B9E5-9A287A03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8A78F-FB8B-B6DF-45E2-7C3694459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3" y="1151141"/>
                <a:ext cx="5023136" cy="5368929"/>
              </a:xfrm>
            </p:spPr>
            <p:txBody>
              <a:bodyPr/>
              <a:lstStyle/>
              <a:p>
                <a:r>
                  <a:rPr lang="en-US" sz="2200" b="1" dirty="0"/>
                  <a:t>Q-Table</a:t>
                </a:r>
              </a:p>
              <a:p>
                <a:pPr lvl="1"/>
                <a:r>
                  <a:rPr lang="en-US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저장하는 간단한 방법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ko-KR" altLang="en-US" sz="1800" dirty="0"/>
                  <a:t>모든 </a:t>
                </a:r>
                <a:r>
                  <a:rPr lang="en-US" altLang="ko-KR" sz="1800" dirty="0"/>
                  <a:t>state, action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pair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대해서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저장해야 함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en-US" altLang="ko-KR" sz="1800" dirty="0"/>
                  <a:t>Dimension: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8A78F-FB8B-B6DF-45E2-7C3694459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3" y="1151141"/>
                <a:ext cx="5023136" cy="5368929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E902C281-9BA5-1442-5851-3AA7130D6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18" y="1244866"/>
            <a:ext cx="3327132" cy="25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">
            <a:extLst>
              <a:ext uri="{FF2B5EF4-FFF2-40B4-BE49-F238E27FC236}">
                <a16:creationId xmlns:a16="http://schemas.microsoft.com/office/drawing/2014/main" id="{80C0955B-B578-6062-8ADF-0F17B8A0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18" y="4060575"/>
            <a:ext cx="3327132" cy="2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iff Walking environment. | Download Scientific Diagram">
            <a:extLst>
              <a:ext uri="{FF2B5EF4-FFF2-40B4-BE49-F238E27FC236}">
                <a16:creationId xmlns:a16="http://schemas.microsoft.com/office/drawing/2014/main" id="{A9BE8374-E470-C745-27DE-68354EDBD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8" b="8820"/>
          <a:stretch>
            <a:fillRect/>
          </a:stretch>
        </p:blipFill>
        <p:spPr bwMode="auto">
          <a:xfrm>
            <a:off x="9664045" y="1320327"/>
            <a:ext cx="2063120" cy="24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inforcement Learning Explained Visually (Part 4): Q Learning,  step-by-step | Towards Data Science">
            <a:extLst>
              <a:ext uri="{FF2B5EF4-FFF2-40B4-BE49-F238E27FC236}">
                <a16:creationId xmlns:a16="http://schemas.microsoft.com/office/drawing/2014/main" id="{56079615-93EE-1BE8-F173-0FA6FE79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629" y="4051896"/>
            <a:ext cx="2548292" cy="256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3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84D9-4685-57A8-8E8A-FD2AA757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97F6-D134-772D-495B-E9D892C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KR" dirty="0"/>
          </a:p>
        </p:txBody>
      </p:sp>
      <p:pic>
        <p:nvPicPr>
          <p:cNvPr id="3074" name="Picture 2" descr="algo">
            <a:extLst>
              <a:ext uri="{FF2B5EF4-FFF2-40B4-BE49-F238E27FC236}">
                <a16:creationId xmlns:a16="http://schemas.microsoft.com/office/drawing/2014/main" id="{49A2B64B-0617-EE89-2718-5457FA4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8" y="1409700"/>
            <a:ext cx="10822183" cy="4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CA2CFE-3352-9274-0E8B-FDE140D9E8D2}"/>
              </a:ext>
            </a:extLst>
          </p:cNvPr>
          <p:cNvSpPr/>
          <p:nvPr/>
        </p:nvSpPr>
        <p:spPr>
          <a:xfrm>
            <a:off x="1938849" y="3856103"/>
            <a:ext cx="7374833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B660AC-E79C-704B-CB45-5BBC65001DFC}"/>
              </a:ext>
            </a:extLst>
          </p:cNvPr>
          <p:cNvSpPr/>
          <p:nvPr/>
        </p:nvSpPr>
        <p:spPr>
          <a:xfrm>
            <a:off x="1938848" y="4532074"/>
            <a:ext cx="6658397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2621-948D-B274-A704-9179727B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2C78-3082-A194-A8C3-A5B6392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DAEDB-8FFB-D455-4C7B-CFF047BF6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US" sz="2200" b="1" dirty="0"/>
                  <a:t>1. Q-Table </a:t>
                </a:r>
                <a:r>
                  <a:rPr lang="ko-KR" altLang="en-US" sz="2200" b="1" dirty="0"/>
                  <a:t>초기화 </a:t>
                </a:r>
                <a:endParaRPr lang="en-KR" sz="2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=0     ∀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ko-KR" sz="2200" dirty="0"/>
              </a:p>
              <a:p>
                <a:r>
                  <a:rPr lang="en-US" altLang="ko-KR" sz="2200" b="1" dirty="0"/>
                  <a:t>2.</a:t>
                </a:r>
                <a:r>
                  <a:rPr lang="ko-KR" alt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sz="2200" b="1" dirty="0"/>
                  <a:t>-greedy</a:t>
                </a:r>
                <a:r>
                  <a:rPr lang="ko-KR" altLang="en-US" sz="2200" b="1" dirty="0"/>
                  <a:t> </a:t>
                </a:r>
                <a:r>
                  <a:rPr lang="en-US" altLang="ko-KR" sz="2200" b="1" dirty="0"/>
                  <a:t>policy</a:t>
                </a:r>
              </a:p>
              <a:p>
                <a:pPr lvl="1"/>
                <a:r>
                  <a:rPr lang="ko-KR" altLang="en-US" sz="1800" dirty="0"/>
                  <a:t>탐색</a:t>
                </a:r>
                <a:r>
                  <a:rPr lang="en-US" altLang="ko-KR" sz="1800" dirty="0"/>
                  <a:t>(Exploration)</a:t>
                </a:r>
                <a:r>
                  <a:rPr lang="ko-KR" altLang="en-US" sz="1800" dirty="0"/>
                  <a:t>과 활용</a:t>
                </a:r>
                <a:r>
                  <a:rPr lang="en-US" altLang="ko-KR" sz="1800" dirty="0"/>
                  <a:t>(Exploitation)</a:t>
                </a:r>
                <a:r>
                  <a:rPr lang="ko-KR" altLang="en-US" sz="1800" dirty="0"/>
                  <a:t>을 적절히 조합하여 다음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선택해야 함</a:t>
                </a:r>
                <a:r>
                  <a:rPr lang="en-US" altLang="ko-KR" sz="18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800" dirty="0"/>
                  <a:t>의 확률로 </a:t>
                </a:r>
                <a:r>
                  <a:rPr lang="en-US" altLang="ko-KR" sz="1800" dirty="0"/>
                  <a:t>random action</a:t>
                </a:r>
                <a:r>
                  <a:rPr lang="ko-KR" altLang="en-US" sz="1800" dirty="0"/>
                  <a:t>을 선택하고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800" dirty="0"/>
                  <a:t>의 확률로 현재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가장 높은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갖는 </a:t>
                </a:r>
                <a:r>
                  <a:rPr lang="en-US" altLang="ko-KR" sz="1800" dirty="0"/>
                  <a:t>action </a:t>
                </a:r>
                <a:r>
                  <a:rPr lang="ko-KR" altLang="en-US" sz="1800" dirty="0"/>
                  <a:t>선택</a:t>
                </a:r>
                <a:endParaRPr lang="en-US" altLang="ko-KR" sz="1800" dirty="0"/>
              </a:p>
              <a:p>
                <a:r>
                  <a:rPr lang="en-US" altLang="ko-KR" sz="2200" b="1" dirty="0"/>
                  <a:t>3.</a:t>
                </a:r>
                <a:r>
                  <a:rPr lang="ko-KR" altLang="en-US" sz="2200" b="1" dirty="0"/>
                  <a:t> </a:t>
                </a:r>
                <a:r>
                  <a:rPr lang="en-US" altLang="ko-KR" sz="2200" b="1" dirty="0"/>
                  <a:t>Q-value update</a:t>
                </a:r>
              </a:p>
              <a:p>
                <a:pPr lvl="1"/>
                <a:r>
                  <a:rPr lang="en-US" altLang="ko-KR" sz="1800" dirty="0"/>
                  <a:t>Bellman equation</a:t>
                </a:r>
                <a:r>
                  <a:rPr lang="ko-KR" altLang="en-US" sz="1800" dirty="0"/>
                  <a:t>을 따라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update.</a:t>
                </a:r>
              </a:p>
              <a:p>
                <a:pPr marL="355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dirty="0"/>
              </a:p>
              <a:p>
                <a:pPr marL="533400" marR="0" lvl="1" indent="-1778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Ericsson Capital TT" pitchFamily="2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charset="0"/>
                      </a:rPr>
                      <m:t>𝛼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: Learning rate /</a:t>
                </a:r>
                <a:r>
                  <a:rPr kumimoji="0" lang="en-US" altLang="ko-KR" sz="18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charset="0"/>
                      </a:rPr>
                      <m:t>𝛾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: Discount factor</a:t>
                </a:r>
                <a:r>
                  <a:rPr kumimoji="0" lang="en-US" altLang="ko-KR" sz="18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모두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[0,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1]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사이의 실수 값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Calibri" charset="0"/>
                </a:endParaRPr>
              </a:p>
              <a:p>
                <a:pPr marL="355600" lvl="1" indent="0">
                  <a:buNone/>
                </a:pPr>
                <a:endParaRPr lang="en-US" altLang="ko-K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DAEDB-8FFB-D455-4C7B-CFF047BF6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r="-11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4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6B30-71CD-5F27-0A63-E6864E27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4C34-14AA-415B-5A63-83969CE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Cliff Walking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F19D-B246-5AB8-CF10-7CA56909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3803904"/>
            <a:ext cx="11260730" cy="2716166"/>
          </a:xfrm>
        </p:spPr>
        <p:txBody>
          <a:bodyPr/>
          <a:lstStyle/>
          <a:p>
            <a:r>
              <a:rPr lang="en-US" sz="2200" b="1" dirty="0"/>
              <a:t>Action Space: </a:t>
            </a:r>
            <a:r>
              <a:rPr lang="en-US" sz="2200" dirty="0"/>
              <a:t>Discrete(4) | </a:t>
            </a:r>
            <a:r>
              <a:rPr lang="en-US" sz="2200" b="1" dirty="0"/>
              <a:t>Observation Space: </a:t>
            </a:r>
            <a:r>
              <a:rPr lang="en-US" sz="2200" dirty="0"/>
              <a:t>Discrete(48)</a:t>
            </a:r>
          </a:p>
          <a:p>
            <a:pPr lvl="1"/>
            <a:r>
              <a:rPr lang="en-US" sz="1800" b="1" dirty="0"/>
              <a:t>[Action]  </a:t>
            </a:r>
            <a:r>
              <a:rPr lang="en-US" sz="1800" dirty="0"/>
              <a:t>0: Move up | 1: Move right | 2: Move down | 3: Move left</a:t>
            </a:r>
          </a:p>
          <a:p>
            <a:r>
              <a:rPr lang="en-US" altLang="ko-KR" sz="2200" b="1" dirty="0"/>
              <a:t>Starting State: </a:t>
            </a:r>
            <a:r>
              <a:rPr lang="en-US" altLang="ko-KR" sz="2200" dirty="0"/>
              <a:t>[36] (3, 0) | </a:t>
            </a:r>
            <a:r>
              <a:rPr lang="en-US" altLang="ko-KR" sz="2200" b="1" dirty="0"/>
              <a:t>Episode End: </a:t>
            </a:r>
            <a:r>
              <a:rPr lang="en-US" altLang="ko-KR" sz="2200" dirty="0"/>
              <a:t>[47] (3, 11)</a:t>
            </a:r>
            <a:endParaRPr lang="en-KR" sz="2200" b="1" dirty="0"/>
          </a:p>
          <a:p>
            <a:r>
              <a:rPr lang="en-US" altLang="ko-KR" sz="2200" b="1" dirty="0"/>
              <a:t>Reward</a:t>
            </a:r>
          </a:p>
          <a:p>
            <a:pPr lvl="1"/>
            <a:r>
              <a:rPr lang="en-US" altLang="ko-KR" sz="1800" dirty="0"/>
              <a:t>Each time step incurs -1 reward, unless the player stepped into the cliff, which incurs -100 reward.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B0EC5-4C5B-6281-74BD-4BF7EFF2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28" y="1368552"/>
            <a:ext cx="6181344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31ABE-BCE0-CEC5-7B4C-CD771723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29D2-3221-3463-57AB-C9455728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Cliff Walking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B13BCE-6269-8E9E-9438-7492D8F7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243584"/>
            <a:ext cx="11260730" cy="5266944"/>
          </a:xfrm>
        </p:spPr>
        <p:txBody>
          <a:bodyPr/>
          <a:lstStyle/>
          <a:p>
            <a:r>
              <a:rPr lang="en-US" sz="2200" b="1" dirty="0"/>
              <a:t>[Training] </a:t>
            </a:r>
          </a:p>
          <a:p>
            <a:pPr lvl="1"/>
            <a:r>
              <a:rPr lang="en-US" sz="1800" dirty="0"/>
              <a:t>Episode</a:t>
            </a:r>
            <a:r>
              <a:rPr lang="en-US" sz="1800" dirty="0">
                <a:sym typeface="Wingdings" pitchFamily="2" charset="2"/>
              </a:rPr>
              <a:t> 0~10 (Average steps: 240.0)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800" dirty="0">
              <a:sym typeface="Wingdings" pitchFamily="2" charset="2"/>
            </a:endParaRPr>
          </a:p>
          <a:p>
            <a:pPr lvl="1"/>
            <a:r>
              <a:rPr lang="en-US" sz="1800" dirty="0">
                <a:sym typeface="Wingdings" pitchFamily="2" charset="2"/>
              </a:rPr>
              <a:t>Episode 100~110 (Average steps: 38.5)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400" dirty="0">
              <a:sym typeface="Wingdings" pitchFamily="2" charset="2"/>
            </a:endParaRP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Episode </a:t>
            </a:r>
            <a:r>
              <a:rPr lang="en-US" sz="1800" dirty="0">
                <a:sym typeface="Wingdings" pitchFamily="2" charset="2"/>
              </a:rPr>
              <a:t>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00~210 (Average steps: </a:t>
            </a:r>
            <a:r>
              <a:rPr lang="en-US" sz="1800" dirty="0">
                <a:sym typeface="Wingdings" pitchFamily="2" charset="2"/>
              </a:rPr>
              <a:t>17.1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US" sz="1800" dirty="0">
              <a:sym typeface="Wingdings" pitchFamily="2" charset="2"/>
            </a:endParaRPr>
          </a:p>
          <a:p>
            <a:pPr lvl="1"/>
            <a:endParaRPr lang="en-KR" sz="1800" dirty="0"/>
          </a:p>
        </p:txBody>
      </p:sp>
      <p:pic>
        <p:nvPicPr>
          <p:cNvPr id="10" name="download">
            <a:hlinkClick r:id="" action="ppaction://media"/>
            <a:extLst>
              <a:ext uri="{FF2B5EF4-FFF2-40B4-BE49-F238E27FC236}">
                <a16:creationId xmlns:a16="http://schemas.microsoft.com/office/drawing/2014/main" id="{76FB2A49-712F-3F01-3285-80085A1D8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40096" y="1547505"/>
            <a:ext cx="4240140" cy="1413380"/>
          </a:xfrm>
          <a:prstGeom prst="rect">
            <a:avLst/>
          </a:prstGeom>
        </p:spPr>
      </p:pic>
      <p:pic>
        <p:nvPicPr>
          <p:cNvPr id="13" name="download (1)">
            <a:hlinkClick r:id="" action="ppaction://media"/>
            <a:extLst>
              <a:ext uri="{FF2B5EF4-FFF2-40B4-BE49-F238E27FC236}">
                <a16:creationId xmlns:a16="http://schemas.microsoft.com/office/drawing/2014/main" id="{A5E1F6F3-F397-F816-C227-EBD53AAEE8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40096" y="3410712"/>
            <a:ext cx="4240140" cy="1413380"/>
          </a:xfrm>
          <a:prstGeom prst="rect">
            <a:avLst/>
          </a:prstGeom>
        </p:spPr>
      </p:pic>
      <p:pic>
        <p:nvPicPr>
          <p:cNvPr id="14" name="download (2)">
            <a:hlinkClick r:id="" action="ppaction://media"/>
            <a:extLst>
              <a:ext uri="{FF2B5EF4-FFF2-40B4-BE49-F238E27FC236}">
                <a16:creationId xmlns:a16="http://schemas.microsoft.com/office/drawing/2014/main" id="{25593600-CC55-53FA-9291-DE68485DCF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40096" y="5224532"/>
            <a:ext cx="4240140" cy="14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2A5D6-873B-7A1F-0D34-E6ADDD6CE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6101-574E-B9F7-E040-476C7A56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Extensions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ADF9-DECA-9135-8939-34B3CEC5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0979354" cy="5541890"/>
          </a:xfrm>
        </p:spPr>
        <p:txBody>
          <a:bodyPr/>
          <a:lstStyle/>
          <a:p>
            <a:r>
              <a:rPr lang="en-US" sz="2200" b="1" dirty="0"/>
              <a:t>Exploration probability </a:t>
            </a:r>
            <a:r>
              <a:rPr lang="ko-KR" altLang="en-US" sz="2200" dirty="0"/>
              <a:t>가 더 높은 값이라면</a:t>
            </a:r>
            <a:r>
              <a:rPr lang="en-US" altLang="ko-KR" sz="2200" dirty="0"/>
              <a:t>?</a:t>
            </a:r>
          </a:p>
          <a:p>
            <a:pPr lvl="1"/>
            <a:r>
              <a:rPr lang="en-US" altLang="ko-KR" sz="1800" dirty="0"/>
              <a:t>Increase ‘exploration rate’: 0.1</a:t>
            </a:r>
            <a:r>
              <a:rPr lang="en-US" altLang="ko-KR" sz="1800" dirty="0">
                <a:sym typeface="Wingdings" pitchFamily="2" charset="2"/>
              </a:rPr>
              <a:t> </a:t>
            </a:r>
            <a:r>
              <a:rPr lang="en-US" altLang="ko-KR" sz="1800" b="1" dirty="0">
                <a:sym typeface="Wingdings" pitchFamily="2" charset="2"/>
              </a:rPr>
              <a:t>0.4</a:t>
            </a:r>
          </a:p>
          <a:p>
            <a:pPr lvl="1"/>
            <a:r>
              <a:rPr lang="en-US" altLang="ko-KR" sz="1800" dirty="0"/>
              <a:t>Decrease ‘number of episodes’: 300 </a:t>
            </a: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en-US" altLang="ko-KR" sz="1800" dirty="0"/>
              <a:t> </a:t>
            </a:r>
            <a:r>
              <a:rPr lang="en-US" altLang="ko-KR" sz="1800" b="1" dirty="0"/>
              <a:t>150</a:t>
            </a:r>
            <a:r>
              <a:rPr lang="en-US" altLang="ko-KR" sz="1800" dirty="0"/>
              <a:t> </a:t>
            </a:r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유사한 환경인 </a:t>
            </a:r>
            <a:r>
              <a:rPr lang="en-US" altLang="ko-KR" sz="2200" dirty="0"/>
              <a:t>`</a:t>
            </a:r>
            <a:r>
              <a:rPr lang="en-US" sz="2200" dirty="0" err="1"/>
              <a:t>FrozenLake</a:t>
            </a:r>
            <a:r>
              <a:rPr lang="en-US" sz="2200" dirty="0"/>
              <a:t>`</a:t>
            </a:r>
            <a:r>
              <a:rPr lang="ko-KR" altLang="en-US" sz="2200" dirty="0"/>
              <a:t>에서 학습에 </a:t>
            </a:r>
            <a:r>
              <a:rPr lang="ko-KR" altLang="en-US" sz="2200" b="1" dirty="0"/>
              <a:t>더 많은 </a:t>
            </a:r>
            <a:r>
              <a:rPr lang="en-US" sz="2200" b="1" dirty="0"/>
              <a:t>step</a:t>
            </a:r>
            <a:r>
              <a:rPr lang="ko-KR" altLang="en-US" sz="2200" dirty="0"/>
              <a:t>이 필요한 이유</a:t>
            </a:r>
            <a:r>
              <a:rPr lang="en-US" altLang="ko-KR" sz="2200" dirty="0"/>
              <a:t>?</a:t>
            </a:r>
          </a:p>
          <a:p>
            <a:pPr lvl="1"/>
            <a:r>
              <a:rPr lang="en-US" sz="1800" dirty="0"/>
              <a:t>env = </a:t>
            </a:r>
            <a:r>
              <a:rPr lang="en-US" sz="1800" dirty="0" err="1"/>
              <a:t>gym.make</a:t>
            </a:r>
            <a:r>
              <a:rPr lang="en-US" sz="1800" dirty="0"/>
              <a:t>('FrozenLake-v1', </a:t>
            </a:r>
            <a:r>
              <a:rPr lang="en-US" sz="1800" dirty="0" err="1"/>
              <a:t>render_mode</a:t>
            </a:r>
            <a:r>
              <a:rPr lang="en-US" sz="1800" dirty="0"/>
              <a:t>='</a:t>
            </a:r>
            <a:r>
              <a:rPr lang="en-US" sz="1800" dirty="0" err="1"/>
              <a:t>rgb_array</a:t>
            </a:r>
            <a:r>
              <a:rPr lang="en-US" sz="1800" dirty="0"/>
              <a:t>', </a:t>
            </a:r>
            <a:r>
              <a:rPr lang="en-US" sz="1800" dirty="0" err="1"/>
              <a:t>is_slippery</a:t>
            </a:r>
            <a:r>
              <a:rPr lang="en-US" sz="1800" dirty="0"/>
              <a:t>=False)</a:t>
            </a:r>
          </a:p>
          <a:p>
            <a:pPr lvl="1"/>
            <a:r>
              <a:rPr lang="en-US" altLang="ko-KR" sz="1800" dirty="0"/>
              <a:t>Increase episodes from 150 to 2000</a:t>
            </a:r>
          </a:p>
          <a:p>
            <a:pPr lvl="1"/>
            <a:endParaRPr lang="en-US" altLang="ko-KR" sz="1800" dirty="0"/>
          </a:p>
          <a:p>
            <a:r>
              <a:rPr lang="en-US" sz="2200" b="1" dirty="0"/>
              <a:t>Stochastic transition</a:t>
            </a:r>
            <a:r>
              <a:rPr lang="ko-KR" altLang="en-US" sz="2200" dirty="0"/>
              <a:t>의 영향 확인</a:t>
            </a:r>
          </a:p>
          <a:p>
            <a:pPr lvl="1"/>
            <a:r>
              <a:rPr lang="en-KR" sz="1800" dirty="0"/>
              <a:t>Set ‘is_slippery = True’</a:t>
            </a:r>
          </a:p>
          <a:p>
            <a:pPr lvl="1"/>
            <a:endParaRPr lang="en-KR" sz="1600" b="1" dirty="0"/>
          </a:p>
        </p:txBody>
      </p:sp>
    </p:spTree>
    <p:extLst>
      <p:ext uri="{BB962C8B-B14F-4D97-AF65-F5344CB8AC3E}">
        <p14:creationId xmlns:p14="http://schemas.microsoft.com/office/powerpoint/2010/main" val="197293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490F-DA31-860A-1D0E-4706FA549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9016-398D-60D3-FECD-D2824EFD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Extensions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AF05-978B-A746-B889-0279BDFC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0979354" cy="5541890"/>
          </a:xfrm>
        </p:spPr>
        <p:txBody>
          <a:bodyPr/>
          <a:lstStyle/>
          <a:p>
            <a:r>
              <a:rPr lang="en-US" sz="2200" b="1" dirty="0"/>
              <a:t>Exploration probability </a:t>
            </a:r>
            <a:r>
              <a:rPr lang="ko-KR" altLang="en-US" sz="2200" dirty="0"/>
              <a:t>가 더 높은 값이라면</a:t>
            </a:r>
            <a:r>
              <a:rPr lang="en-US" altLang="ko-KR" sz="2200" dirty="0"/>
              <a:t>?</a:t>
            </a:r>
          </a:p>
          <a:p>
            <a:pPr marL="355600" lvl="1" indent="0">
              <a:buNone/>
            </a:pPr>
            <a:endParaRPr lang="en-US" altLang="ko-KR" sz="1800" dirty="0"/>
          </a:p>
          <a:p>
            <a:r>
              <a:rPr lang="ko-KR" altLang="en-US" sz="2200" dirty="0"/>
              <a:t>유사한 환경인 </a:t>
            </a:r>
            <a:r>
              <a:rPr lang="en-US" altLang="ko-KR" sz="2200" dirty="0"/>
              <a:t>`</a:t>
            </a:r>
            <a:r>
              <a:rPr lang="en-US" sz="2200" dirty="0" err="1"/>
              <a:t>FrozenLake</a:t>
            </a:r>
            <a:r>
              <a:rPr lang="en-US" sz="2200" dirty="0"/>
              <a:t>`</a:t>
            </a:r>
            <a:r>
              <a:rPr lang="ko-KR" altLang="en-US" sz="2200" dirty="0"/>
              <a:t>에서 학습에 </a:t>
            </a:r>
            <a:r>
              <a:rPr lang="ko-KR" altLang="en-US" sz="2200" b="1" dirty="0"/>
              <a:t>더 많은 </a:t>
            </a:r>
            <a:r>
              <a:rPr lang="en-US" sz="2200" b="1" dirty="0"/>
              <a:t>step</a:t>
            </a:r>
            <a:r>
              <a:rPr lang="ko-KR" altLang="en-US" sz="2200" dirty="0"/>
              <a:t>이 필요한 이유</a:t>
            </a:r>
            <a:r>
              <a:rPr lang="en-US" altLang="ko-KR" sz="2200" dirty="0"/>
              <a:t>?</a:t>
            </a:r>
            <a:endParaRPr lang="en-US" sz="2600" b="1" dirty="0"/>
          </a:p>
          <a:p>
            <a:r>
              <a:rPr lang="en-US" sz="2200" b="1" dirty="0"/>
              <a:t>Stochastic transition</a:t>
            </a:r>
            <a:r>
              <a:rPr lang="ko-KR" altLang="en-US" sz="2200" dirty="0"/>
              <a:t>의 영향 확인</a:t>
            </a:r>
          </a:p>
          <a:p>
            <a:pPr marL="355600" lvl="1" indent="0">
              <a:buNone/>
            </a:pPr>
            <a:r>
              <a:rPr lang="en-KR" sz="1800" dirty="0">
                <a:solidFill>
                  <a:schemeClr val="bg1"/>
                </a:solidFill>
              </a:rPr>
              <a:t>= True’</a:t>
            </a:r>
          </a:p>
          <a:p>
            <a:pPr lvl="1"/>
            <a:endParaRPr lang="en-KR" sz="1600" b="1" dirty="0"/>
          </a:p>
        </p:txBody>
      </p:sp>
      <p:pic>
        <p:nvPicPr>
          <p:cNvPr id="4" name="download (3)">
            <a:hlinkClick r:id="" action="ppaction://media"/>
            <a:extLst>
              <a:ext uri="{FF2B5EF4-FFF2-40B4-BE49-F238E27FC236}">
                <a16:creationId xmlns:a16="http://schemas.microsoft.com/office/drawing/2014/main" id="{088BB2EE-8974-AA4F-839B-9EA29571F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2735" y="3798169"/>
            <a:ext cx="2488110" cy="2488110"/>
          </a:xfrm>
          <a:prstGeom prst="rect">
            <a:avLst/>
          </a:prstGeom>
        </p:spPr>
      </p:pic>
      <p:pic>
        <p:nvPicPr>
          <p:cNvPr id="5" name="download (4)">
            <a:hlinkClick r:id="" action="ppaction://media"/>
            <a:extLst>
              <a:ext uri="{FF2B5EF4-FFF2-40B4-BE49-F238E27FC236}">
                <a16:creationId xmlns:a16="http://schemas.microsoft.com/office/drawing/2014/main" id="{9F7C4406-A915-AE67-8FFF-F54637690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562" y="3798169"/>
            <a:ext cx="2488110" cy="2488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522F8-5B2F-149C-E8E3-F371C59E915A}"/>
              </a:ext>
            </a:extLst>
          </p:cNvPr>
          <p:cNvSpPr txBox="1"/>
          <p:nvPr/>
        </p:nvSpPr>
        <p:spPr>
          <a:xfrm>
            <a:off x="164960" y="5927108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1500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9AEC-173F-A201-430F-8104D0E71493}"/>
              </a:ext>
            </a:extLst>
          </p:cNvPr>
          <p:cNvSpPr txBox="1"/>
          <p:nvPr/>
        </p:nvSpPr>
        <p:spPr>
          <a:xfrm>
            <a:off x="4274032" y="5866664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2000</a:t>
            </a:r>
            <a:endParaRPr lang="en-KR" dirty="0"/>
          </a:p>
        </p:txBody>
      </p:sp>
      <p:pic>
        <p:nvPicPr>
          <p:cNvPr id="9" name="download (5)">
            <a:hlinkClick r:id="" action="ppaction://media"/>
            <a:extLst>
              <a:ext uri="{FF2B5EF4-FFF2-40B4-BE49-F238E27FC236}">
                <a16:creationId xmlns:a16="http://schemas.microsoft.com/office/drawing/2014/main" id="{0F720CB7-3FAB-DB38-4AFE-81F452B636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437" y="3798169"/>
            <a:ext cx="2488110" cy="2488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F5A2E-E9A5-3575-FF9E-182B6E4569F2}"/>
              </a:ext>
            </a:extLst>
          </p:cNvPr>
          <p:cNvSpPr txBox="1"/>
          <p:nvPr/>
        </p:nvSpPr>
        <p:spPr>
          <a:xfrm>
            <a:off x="10683928" y="5855392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Slippery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3879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7892-A8C3-70B2-960A-13BA60F1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87CAE5-DF9A-9CE1-4CAA-B1A15A2B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II. DQN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305262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7DC7-7411-B79D-2372-C0F0BCDD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DAFB-B45D-E536-B548-B5832DC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C438-2AE4-E750-AC6C-224E9EE2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If the state and action spaces are large, it becomes impractical to implement the Q-function using a table.</a:t>
            </a:r>
          </a:p>
          <a:p>
            <a:r>
              <a:rPr lang="en" altLang="ko-KR" dirty="0"/>
              <a:t>Therefore, deep neural networks are widely used to approximate the Q-function.</a:t>
            </a:r>
          </a:p>
          <a:p>
            <a:endParaRPr lang="en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AB9A99-A6FE-D7D7-35F7-AE1A0B17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18" y="3540709"/>
            <a:ext cx="2276604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D4CBA-96F0-ECF6-DBF9-9C0BD93C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87" y="4144457"/>
            <a:ext cx="2841195" cy="17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DF33-969C-741D-2BCA-BE24B74B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9118-7399-C020-987B-218A045F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1260730" cy="5368929"/>
          </a:xfrm>
        </p:spPr>
        <p:txBody>
          <a:bodyPr/>
          <a:lstStyle/>
          <a:p>
            <a:r>
              <a:rPr lang="en-US" b="1" dirty="0"/>
              <a:t>How to implement deep RL algorithms</a:t>
            </a:r>
            <a:endParaRPr lang="en-KR" b="1" dirty="0"/>
          </a:p>
          <a:p>
            <a:pPr lvl="1"/>
            <a:r>
              <a:rPr lang="en-US" altLang="ko-KR" dirty="0"/>
              <a:t>How to utilize environments using the OpenAI Gym API</a:t>
            </a:r>
          </a:p>
          <a:p>
            <a:pPr lvl="1"/>
            <a:r>
              <a:rPr lang="en" altLang="ko-KR" dirty="0"/>
              <a:t>How to train neural networks for reinforcement learning tasks</a:t>
            </a:r>
          </a:p>
          <a:p>
            <a:pPr lvl="1"/>
            <a:r>
              <a:rPr lang="en" altLang="ko-KR" dirty="0"/>
              <a:t>How to train agents using DQN and DDPG algorithms</a:t>
            </a:r>
          </a:p>
          <a:p>
            <a:pPr marL="355600" lvl="1" indent="0">
              <a:buNone/>
            </a:pPr>
            <a:endParaRPr lang="en-US" altLang="ko-KR" sz="1800" dirty="0"/>
          </a:p>
        </p:txBody>
      </p:sp>
      <p:pic>
        <p:nvPicPr>
          <p:cNvPr id="5" name="내용 개체 틀 5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02CA2C-7498-B1D4-9938-CA2A58A5C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43"/>
          <a:stretch>
            <a:fillRect/>
          </a:stretch>
        </p:blipFill>
        <p:spPr bwMode="auto">
          <a:xfrm>
            <a:off x="1125072" y="3765175"/>
            <a:ext cx="4446164" cy="301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539DE6-B130-3B9C-C16A-55263E8A9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143"/>
          <a:stretch>
            <a:fillRect/>
          </a:stretch>
        </p:blipFill>
        <p:spPr>
          <a:xfrm>
            <a:off x="6831436" y="3765175"/>
            <a:ext cx="4446164" cy="301703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A416B2F-C4CA-887F-6F7D-4D365271EE4F}"/>
              </a:ext>
            </a:extLst>
          </p:cNvPr>
          <p:cNvSpPr/>
          <p:nvPr/>
        </p:nvSpPr>
        <p:spPr>
          <a:xfrm>
            <a:off x="5571236" y="4733365"/>
            <a:ext cx="1439164" cy="663388"/>
          </a:xfrm>
          <a:prstGeom prst="rightArrow">
            <a:avLst/>
          </a:prstGeom>
          <a:solidFill>
            <a:srgbClr val="00CCCC"/>
          </a:solidFill>
          <a:ln w="28575">
            <a:noFill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5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A5875-6CAF-BB2D-8BD6-1BFA90F3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Q-Function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54251-B8B9-8497-7E25-CB50E6D22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output of the DNN is the Q-value corresponding to a given state-action pair.</a:t>
            </a:r>
          </a:p>
          <a:p>
            <a:r>
              <a:rPr lang="en" altLang="ko-KR" dirty="0"/>
              <a:t>Therefore, it is natural to design the DNN to take the state and action as input and output the corresponding Q-value.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877768-BC5A-8768-5B52-EA6D65323047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Q Network</a:t>
            </a:r>
            <a:endParaRPr kumimoji="1"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4A307-13D6-FE8D-BEC3-176DC7C7FBE6}"/>
              </a:ext>
            </a:extLst>
          </p:cNvPr>
          <p:cNvSpPr txBox="1"/>
          <p:nvPr/>
        </p:nvSpPr>
        <p:spPr>
          <a:xfrm>
            <a:off x="3071788" y="4502149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1972C531-5615-0C6C-3F75-7E68253E6B1D}"/>
              </a:ext>
            </a:extLst>
          </p:cNvPr>
          <p:cNvSpPr/>
          <p:nvPr/>
        </p:nvSpPr>
        <p:spPr>
          <a:xfrm>
            <a:off x="7622511" y="462704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A0EE4-0136-99EE-7C5A-1ABEF67C93E6}"/>
                  </a:ext>
                </a:extLst>
              </p:cNvPr>
              <p:cNvSpPr txBox="1"/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A0EE4-0136-99EE-7C5A-1ABEF67C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blipFill>
                <a:blip r:embed="rId2"/>
                <a:stretch>
                  <a:fillRect l="-1235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942CC28-129F-D58C-0F9E-19C09C645E3E}"/>
              </a:ext>
            </a:extLst>
          </p:cNvPr>
          <p:cNvSpPr txBox="1"/>
          <p:nvPr/>
        </p:nvSpPr>
        <p:spPr>
          <a:xfrm>
            <a:off x="2993571" y="5632601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FD698C8D-3B2A-2B2D-E7E4-D061B23B5883}"/>
              </a:ext>
            </a:extLst>
          </p:cNvPr>
          <p:cNvSpPr/>
          <p:nvPr/>
        </p:nvSpPr>
        <p:spPr>
          <a:xfrm>
            <a:off x="3148817" y="407631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2B6F539C-5293-46C6-659D-91A10C91B8C4}"/>
              </a:ext>
            </a:extLst>
          </p:cNvPr>
          <p:cNvSpPr/>
          <p:nvPr/>
        </p:nvSpPr>
        <p:spPr>
          <a:xfrm>
            <a:off x="3148817" y="5201266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3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6E455-A0D2-F594-E515-F00E1ED6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Q-Function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5980C-3DEE-0329-0E96-184ABA6B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However, in practice, the DNN is often designed to take only the state as input and output the Q-values for every possible action.</a:t>
            </a:r>
          </a:p>
          <a:p>
            <a:r>
              <a:rPr lang="en" altLang="ko-KR" dirty="0"/>
              <a:t>The feasibility of this implementation relies on the discreteness of the action space.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8A97894-E97A-59DF-22D1-AF3EC024FCC9}"/>
              </a:ext>
            </a:extLst>
          </p:cNvPr>
          <p:cNvSpPr/>
          <p:nvPr/>
        </p:nvSpPr>
        <p:spPr>
          <a:xfrm>
            <a:off x="4541227" y="3785107"/>
            <a:ext cx="2575775" cy="2761187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Q Network</a:t>
            </a:r>
            <a:endParaRPr kumimoji="1" lang="ko-KR" altLang="en-US" sz="2400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9B0E9E8-9E29-52AE-5538-99661383BC8D}"/>
              </a:ext>
            </a:extLst>
          </p:cNvPr>
          <p:cNvSpPr/>
          <p:nvPr/>
        </p:nvSpPr>
        <p:spPr>
          <a:xfrm>
            <a:off x="2754086" y="4781041"/>
            <a:ext cx="1430916" cy="64505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2D64-ECAD-88AD-64DB-09B0177ED88B}"/>
              </a:ext>
            </a:extLst>
          </p:cNvPr>
          <p:cNvSpPr txBox="1"/>
          <p:nvPr/>
        </p:nvSpPr>
        <p:spPr>
          <a:xfrm>
            <a:off x="2891047" y="5426096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112833B-F8C1-CD59-B800-930DDA7C4CD5}"/>
              </a:ext>
            </a:extLst>
          </p:cNvPr>
          <p:cNvSpPr/>
          <p:nvPr/>
        </p:nvSpPr>
        <p:spPr>
          <a:xfrm>
            <a:off x="7437456" y="4124429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B2AD20-4B30-4691-6A17-20478C2057A5}"/>
                  </a:ext>
                </a:extLst>
              </p:cNvPr>
              <p:cNvSpPr txBox="1"/>
              <p:nvPr/>
            </p:nvSpPr>
            <p:spPr>
              <a:xfrm>
                <a:off x="7477884" y="3755097"/>
                <a:ext cx="1021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B2AD20-4B30-4691-6A17-20478C205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3755097"/>
                <a:ext cx="1021112" cy="369332"/>
              </a:xfrm>
              <a:prstGeom prst="rect">
                <a:avLst/>
              </a:prstGeom>
              <a:blipFill>
                <a:blip r:embed="rId2"/>
                <a:stretch>
                  <a:fillRect l="-609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7C4EB4B2-7B2C-8F27-8CA9-7C0D2796EB55}"/>
              </a:ext>
            </a:extLst>
          </p:cNvPr>
          <p:cNvSpPr/>
          <p:nvPr/>
        </p:nvSpPr>
        <p:spPr>
          <a:xfrm>
            <a:off x="7437456" y="4993060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C71E6D-1E72-706D-4F93-71153DD80411}"/>
                  </a:ext>
                </a:extLst>
              </p:cNvPr>
              <p:cNvSpPr txBox="1"/>
              <p:nvPr/>
            </p:nvSpPr>
            <p:spPr>
              <a:xfrm>
                <a:off x="7477884" y="4623728"/>
                <a:ext cx="1026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C71E6D-1E72-706D-4F93-71153DD8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4623728"/>
                <a:ext cx="1026435" cy="369332"/>
              </a:xfrm>
              <a:prstGeom prst="rect">
                <a:avLst/>
              </a:prstGeom>
              <a:blipFill>
                <a:blip r:embed="rId3"/>
                <a:stretch>
                  <a:fillRect l="-6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FCD390E-28CC-2F63-1270-13DD33F05CD9}"/>
              </a:ext>
            </a:extLst>
          </p:cNvPr>
          <p:cNvSpPr/>
          <p:nvPr/>
        </p:nvSpPr>
        <p:spPr>
          <a:xfrm>
            <a:off x="7437456" y="5839919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F1E316-966E-689A-CE8B-AB6949BD9D84}"/>
                  </a:ext>
                </a:extLst>
              </p:cNvPr>
              <p:cNvSpPr txBox="1"/>
              <p:nvPr/>
            </p:nvSpPr>
            <p:spPr>
              <a:xfrm>
                <a:off x="7477884" y="5470587"/>
                <a:ext cx="1026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F1E316-966E-689A-CE8B-AB6949BD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5470587"/>
                <a:ext cx="1026435" cy="369332"/>
              </a:xfrm>
              <a:prstGeom prst="rect">
                <a:avLst/>
              </a:prstGeom>
              <a:blipFill>
                <a:blip r:embed="rId4"/>
                <a:stretch>
                  <a:fillRect l="-609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D07DECB1-EFE7-A600-DDBF-A089F232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086298"/>
            <a:ext cx="7772400" cy="5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557CF-B673-2B2D-0D90-9F62ACD4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ABDCB-8832-FD85-9875-1FD70360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Since DQN is an off-policy algorithm, it utilizes a replay buffer to store samples generated while interacting with the environment.</a:t>
            </a:r>
            <a:endParaRPr kumimoji="1" lang="en-US" altLang="ko-KR" dirty="0"/>
          </a:p>
          <a:p>
            <a:r>
              <a:rPr lang="en" altLang="ko-KR" dirty="0"/>
              <a:t>This design choice is crucial because it helps to reduce strong correlations between samples.</a:t>
            </a:r>
            <a:endParaRPr kumimoji="1" lang="ko-KR" altLang="en-US" dirty="0"/>
          </a:p>
        </p:txBody>
      </p:sp>
      <p:pic>
        <p:nvPicPr>
          <p:cNvPr id="1026" name="Picture 2" descr="article-image">
            <a:extLst>
              <a:ext uri="{FF2B5EF4-FFF2-40B4-BE49-F238E27FC236}">
                <a16:creationId xmlns:a16="http://schemas.microsoft.com/office/drawing/2014/main" id="{11633926-8C54-2621-95BB-CCF15B02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12" y="3615872"/>
            <a:ext cx="5437414" cy="25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4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48800-8E19-0AED-FAA2-13BE588A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E4BC4-0A09-1E9D-DF51-4D66825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DQN employs a target network that gradually updates to follow the parameters of the original network.</a:t>
            </a:r>
          </a:p>
          <a:p>
            <a:r>
              <a:rPr lang="en" altLang="ko-KR" dirty="0"/>
              <a:t>This mechanism contributes to stabilizing the training.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FED80-EC17-0C16-D969-DAFB12DB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9" y="4079662"/>
            <a:ext cx="8980082" cy="7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6AD14-A642-FC12-8496-C984B132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B8295-45EB-0483-E370-82967AA5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9133A-F7C8-3B47-30DD-2825C355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8" y="1351462"/>
            <a:ext cx="9536723" cy="48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2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41011-6CA4-D1C2-2D40-A3CA1BA7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BD3DC-4788-978D-EF8B-5782EE1D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III. Actor-Critic Algorithm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412937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FF60-0B69-7EC8-70D0-0D661F1F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E9DE-1238-6B14-72AC-7B96FD06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E1E58-7FBB-56A4-00A0-CA504EEAD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US" sz="2200" b="1" dirty="0"/>
                  <a:t>Policy-based reinforcement learning</a:t>
                </a:r>
                <a:endParaRPr lang="en-KR" sz="2200" b="1" dirty="0"/>
              </a:p>
              <a:p>
                <a:pPr lvl="1"/>
                <a:r>
                  <a:rPr lang="ko-KR" altLang="en-US" sz="1800" dirty="0"/>
                  <a:t>기존 </a:t>
                </a:r>
                <a:r>
                  <a:rPr lang="en-US" altLang="ko-KR" sz="1800" dirty="0"/>
                  <a:t>Value-based algorithm</a:t>
                </a:r>
                <a:r>
                  <a:rPr lang="ko-KR" altLang="en-US" sz="1800" dirty="0"/>
                  <a:t>이 어떤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각</a:t>
                </a:r>
                <a:r>
                  <a:rPr lang="en-US" altLang="ko-KR" sz="1800" dirty="0"/>
                  <a:t> action</a:t>
                </a:r>
                <a:r>
                  <a:rPr lang="ko-KR" altLang="en-US" sz="1800" dirty="0"/>
                  <a:t>의 가치를 계산하여 행동했다면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Policy-based algorithm</a:t>
                </a:r>
                <a:r>
                  <a:rPr lang="ko-KR" altLang="en-US" sz="1800" dirty="0"/>
                  <a:t>은 각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에서의 행동 정책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확률</a:t>
                </a:r>
                <a:r>
                  <a:rPr lang="en-US" altLang="ko-KR" sz="1800" dirty="0"/>
                  <a:t>)</a:t>
                </a:r>
                <a:r>
                  <a:rPr lang="ko-KR" altLang="en-US" sz="1800" dirty="0"/>
                  <a:t>을 학습하는 방식</a:t>
                </a:r>
                <a:r>
                  <a:rPr lang="en-US" altLang="ko-KR" sz="1800" dirty="0"/>
                  <a:t>.</a:t>
                </a:r>
              </a:p>
              <a:p>
                <a:pPr lvl="2"/>
                <a:r>
                  <a:rPr lang="en-US" altLang="ko-KR" sz="1800" dirty="0"/>
                  <a:t>DQN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Network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output</a:t>
                </a:r>
                <a:r>
                  <a:rPr lang="ko-KR" altLang="en-US" sz="1800" dirty="0" err="1"/>
                  <a:t>으로</a:t>
                </a:r>
                <a:r>
                  <a:rPr lang="ko-KR" altLang="en-US" sz="1800" dirty="0"/>
                  <a:t> 특정 </a:t>
                </a:r>
                <a:r>
                  <a:rPr lang="en-US" altLang="ko-KR" sz="1800" dirty="0"/>
                  <a:t>(s, a)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출력 </a:t>
                </a:r>
                <a:endParaRPr lang="en-US" altLang="ko-KR" sz="1800" dirty="0"/>
              </a:p>
              <a:p>
                <a:pPr lvl="2"/>
                <a:r>
                  <a:rPr lang="en-US" altLang="ko-KR" sz="1800" dirty="0"/>
                  <a:t>Policy Network</a:t>
                </a:r>
                <a:r>
                  <a:rPr lang="ko-KR" altLang="en-US" sz="1800" dirty="0"/>
                  <a:t>는 각 현재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각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수행할 확률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출력</a:t>
                </a:r>
                <a:r>
                  <a:rPr lang="en-US" altLang="ko-KR" sz="1800" dirty="0"/>
                  <a:t>.</a:t>
                </a:r>
              </a:p>
              <a:p>
                <a:pPr lvl="2"/>
                <a:endParaRPr lang="en-US" altLang="ko-KR" sz="1800" dirty="0"/>
              </a:p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Policy gradient</a:t>
                </a:r>
                <a:endParaRPr lang="en-US" altLang="ko-KR" sz="1000" dirty="0"/>
              </a:p>
              <a:p>
                <a:pPr lvl="1"/>
                <a:r>
                  <a:rPr lang="en-US" altLang="ko-KR" sz="1800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800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en-US" altLang="ko-KR" sz="1800" dirty="0"/>
                  <a:t>To maximize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1800" b="0" dirty="0">
                    <a:latin typeface="Cambria Math" panose="020405030504060302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/>
                  <a:t>  (Expected return)</a:t>
                </a:r>
                <a:endParaRPr lang="en-US" altLang="ko-KR" sz="1800" b="0" dirty="0"/>
              </a:p>
              <a:p>
                <a:pPr lvl="1"/>
                <a:r>
                  <a:rPr lang="en-US" altLang="ko-KR" sz="1800" b="1" dirty="0"/>
                  <a:t>Policy gradient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8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e>
                    </m:nary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E1E58-7FBB-56A4-00A0-CA504EEAD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b="-377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6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36D0-3689-3011-BC6C-6DD86A9B0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CE3C-ED8E-E6E0-61BF-CDF4A52E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5656F-5E78-2ED2-421B-16080C2C5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Policy gradient</a:t>
                </a:r>
                <a:endParaRPr lang="en-US" altLang="ko-KR" sz="1000" dirty="0"/>
              </a:p>
              <a:p>
                <a:pPr lvl="1"/>
                <a:r>
                  <a:rPr lang="en-US" altLang="ko-KR" sz="1800" b="1" dirty="0"/>
                  <a:t>Policy gradient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8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e>
                    </m:nary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5656F-5E78-2ED2-421B-16080C2C5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6471E-5D26-0AA8-57A2-E8587DE37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0" y="2625118"/>
            <a:ext cx="10903238" cy="2648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10E56-8827-8BF2-5CB8-67DC1318E61A}"/>
              </a:ext>
            </a:extLst>
          </p:cNvPr>
          <p:cNvSpPr/>
          <p:nvPr/>
        </p:nvSpPr>
        <p:spPr>
          <a:xfrm>
            <a:off x="1757779" y="4444579"/>
            <a:ext cx="9884979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5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EBD5-1F3F-7A82-668D-7A6515E9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6BC572E-87D7-E6F3-0D91-21AA348C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450" y="1112739"/>
            <a:ext cx="6062760" cy="20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C89D6-A330-1B13-5039-DFD00159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Actor-Critic</a:t>
            </a:r>
            <a:endParaRPr lang="en-KR" dirty="0"/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B414CAF1-BD1F-E654-2458-434AB49F7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7310"/>
            <a:ext cx="5964984" cy="5505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1F516-CFCF-870E-25CD-72EB7CED5DF8}"/>
              </a:ext>
            </a:extLst>
          </p:cNvPr>
          <p:cNvSpPr/>
          <p:nvPr/>
        </p:nvSpPr>
        <p:spPr>
          <a:xfrm>
            <a:off x="6928282" y="2761673"/>
            <a:ext cx="4036291" cy="2032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92999-4A93-1F09-A3B9-9691105CBF13}"/>
              </a:ext>
            </a:extLst>
          </p:cNvPr>
          <p:cNvSpPr/>
          <p:nvPr/>
        </p:nvSpPr>
        <p:spPr>
          <a:xfrm>
            <a:off x="6726092" y="3689928"/>
            <a:ext cx="4155354" cy="203200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59564-3DEB-D5E5-6505-5256D0748762}"/>
              </a:ext>
            </a:extLst>
          </p:cNvPr>
          <p:cNvSpPr/>
          <p:nvPr/>
        </p:nvSpPr>
        <p:spPr>
          <a:xfrm>
            <a:off x="6809219" y="4231437"/>
            <a:ext cx="3046991" cy="1033289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B6C256C-676C-647E-DF61-63B93E225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721" y="3313076"/>
                <a:ext cx="5424479" cy="3544924"/>
              </a:xfrm>
            </p:spPr>
            <p:txBody>
              <a:bodyPr/>
              <a:lstStyle/>
              <a:p>
                <a:r>
                  <a:rPr lang="en-US" sz="2000" b="1" dirty="0"/>
                  <a:t>Actor (Policy Network)</a:t>
                </a:r>
                <a:endParaRPr lang="en-KR" sz="2000" b="1" dirty="0"/>
              </a:p>
              <a:p>
                <a:pPr lvl="1"/>
                <a:r>
                  <a:rPr lang="ko-KR" altLang="en-US" sz="1600" dirty="0"/>
                  <a:t>각 </a:t>
                </a:r>
                <a:r>
                  <a:rPr lang="en-US" altLang="ko-KR" sz="160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ko-KR" altLang="en-US" sz="1600" dirty="0"/>
                  <a:t>에서 다음 액션에 대한 확률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정책</a:t>
                </a:r>
                <a:r>
                  <a:rPr lang="en-US" altLang="ko-KR" sz="1600" dirty="0"/>
                  <a:t>-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)</a:t>
                </a:r>
                <a:r>
                  <a:rPr lang="ko-KR" altLang="en-US" sz="1600" dirty="0"/>
                  <a:t>을 근사하는 </a:t>
                </a:r>
                <a:r>
                  <a:rPr lang="en-US" altLang="ko-KR" sz="1600" dirty="0"/>
                  <a:t>Network</a:t>
                </a:r>
              </a:p>
              <a:p>
                <a:pPr lvl="1"/>
                <a:r>
                  <a:rPr lang="en-US" altLang="ko-KR" sz="1600" dirty="0"/>
                  <a:t>Loss: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Critic (Value Network)</a:t>
                </a:r>
                <a:endParaRPr lang="en-US" altLang="ko-KR" sz="900" dirty="0"/>
              </a:p>
              <a:p>
                <a:pPr lvl="1"/>
                <a:r>
                  <a:rPr lang="ko-KR" altLang="en-US" sz="1600" dirty="0">
                    <a:latin typeface="Gill Sans MT" panose="020B0502020104020203" pitchFamily="34" charset="77"/>
                  </a:rPr>
                  <a:t>각 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state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>
                    <a:latin typeface="Gill Sans MT" panose="020B0502020104020203" pitchFamily="34" charset="77"/>
                  </a:rPr>
                  <a:t>에서의 가치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(Value function)</a:t>
                </a:r>
                <a:r>
                  <a:rPr lang="ko-KR" altLang="en-US" sz="1600" dirty="0" err="1">
                    <a:latin typeface="Gill Sans MT" panose="020B0502020104020203" pitchFamily="34" charset="77"/>
                  </a:rPr>
                  <a:t>를</a:t>
                </a:r>
                <a:r>
                  <a:rPr lang="ko-KR" altLang="en-US" sz="1600" dirty="0">
                    <a:latin typeface="Gill Sans MT" panose="020B0502020104020203" pitchFamily="34" charset="77"/>
                  </a:rPr>
                  <a:t> 근사하는 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Network.</a:t>
                </a:r>
              </a:p>
              <a:p>
                <a:pPr lvl="1"/>
                <a:r>
                  <a:rPr lang="en-US" altLang="ko-KR" sz="1600" dirty="0">
                    <a:latin typeface="Cambria Math" panose="02040503050406030204" pitchFamily="18" charset="0"/>
                  </a:rPr>
                  <a:t>Loss: MSE between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600" b="0" dirty="0">
                    <a:latin typeface="Cambria Math" panose="02040503050406030204" pitchFamily="18" charset="0"/>
                  </a:rPr>
                  <a:t> and TD target 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b="0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B6C256C-676C-647E-DF61-63B93E225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721" y="3313076"/>
                <a:ext cx="5424479" cy="3544924"/>
              </a:xfrm>
              <a:blipFill>
                <a:blip r:embed="rId5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6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CB582-CD9F-B842-7643-932F1D55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EF1-28AA-7A8D-4052-56760A4A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Cart Pole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6131B-51AD-C3ED-DE5A-2EBA43180A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3803904"/>
                <a:ext cx="11260730" cy="2716166"/>
              </a:xfrm>
            </p:spPr>
            <p:txBody>
              <a:bodyPr/>
              <a:lstStyle/>
              <a:p>
                <a:r>
                  <a:rPr lang="en-US" sz="2200" b="1" dirty="0"/>
                  <a:t>Action Space: </a:t>
                </a:r>
                <a:r>
                  <a:rPr lang="en-US" sz="2200" dirty="0"/>
                  <a:t>Discrete(2)  |  </a:t>
                </a:r>
                <a:r>
                  <a:rPr lang="en-US" sz="2200" b="1" dirty="0"/>
                  <a:t>Observation Space: </a:t>
                </a:r>
                <a:r>
                  <a:rPr lang="en-US" sz="2200" dirty="0"/>
                  <a:t>Continuous(4, )</a:t>
                </a:r>
              </a:p>
              <a:p>
                <a:pPr lvl="1"/>
                <a:r>
                  <a:rPr lang="en-US" sz="1800" b="1" dirty="0"/>
                  <a:t>[Action]  </a:t>
                </a:r>
                <a:r>
                  <a:rPr lang="en-US" sz="1800" dirty="0"/>
                  <a:t>0: Push cart to the left  |  1: Push cart to the right</a:t>
                </a:r>
              </a:p>
              <a:p>
                <a:r>
                  <a:rPr lang="en-US" altLang="ko-KR" sz="2200" b="1" dirty="0"/>
                  <a:t>Episode End:</a:t>
                </a:r>
                <a:r>
                  <a:rPr lang="ko-KR" altLang="en-US" sz="2200" b="1" dirty="0"/>
                  <a:t> </a:t>
                </a:r>
                <a:r>
                  <a:rPr lang="en-US" altLang="ko-KR" sz="2200" dirty="0"/>
                  <a:t>Angle </a:t>
                </a:r>
                <a14:m>
                  <m:oMath xmlns:m="http://schemas.openxmlformats.org/officeDocument/2006/math"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12°</m:t>
                    </m:r>
                  </m:oMath>
                </a14:m>
                <a:r>
                  <a:rPr lang="en-KR" sz="2200" dirty="0"/>
                  <a:t> / End of display / 500 steps</a:t>
                </a:r>
              </a:p>
              <a:p>
                <a:r>
                  <a:rPr lang="en-US" altLang="ko-KR" sz="2200" b="1" dirty="0"/>
                  <a:t>Reward</a:t>
                </a:r>
              </a:p>
              <a:p>
                <a:pPr lvl="1"/>
                <a:r>
                  <a:rPr lang="en-US" altLang="ko-KR" sz="1800" dirty="0"/>
                  <a:t>A +1 reward is given for every step, including the terminal step.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6131B-51AD-C3ED-DE5A-2EBA43180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3803904"/>
                <a:ext cx="11260730" cy="2716166"/>
              </a:xfrm>
              <a:blipFill>
                <a:blip r:embed="rId3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2D642640-0048-EBBC-2F81-041716B60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2" y="1549179"/>
            <a:ext cx="5649569" cy="1879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C51D54-A5BF-817B-37AA-BC4BDED84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t="23431" r="10143"/>
          <a:stretch>
            <a:fillRect/>
          </a:stretch>
        </p:blipFill>
        <p:spPr bwMode="auto">
          <a:xfrm>
            <a:off x="977773" y="1263904"/>
            <a:ext cx="4336710" cy="27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6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8E7A6-BDEC-1C1A-F0F6-5FC571A5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AC03-3D5C-7E32-DBCA-EC23CBB3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Agent Interaction</a:t>
            </a:r>
            <a:endParaRPr lang="en-KR" dirty="0"/>
          </a:p>
        </p:txBody>
      </p:sp>
      <p:pic>
        <p:nvPicPr>
          <p:cNvPr id="8" name="Picture 2" descr="MDP model">
            <a:extLst>
              <a:ext uri="{FF2B5EF4-FFF2-40B4-BE49-F238E27FC236}">
                <a16:creationId xmlns:a16="http://schemas.microsoft.com/office/drawing/2014/main" id="{8E30AB00-096E-77FC-AD9E-D6D4868F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49" y="1944554"/>
            <a:ext cx="10302102" cy="37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4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CE3A-5B07-2741-8291-9E14E865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1C05-04D5-2F57-7096-023DCD54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Cart Pole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5A28EE-1C33-D5D0-2630-F9E41DC2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243584"/>
            <a:ext cx="11260730" cy="5266944"/>
          </a:xfrm>
        </p:spPr>
        <p:txBody>
          <a:bodyPr/>
          <a:lstStyle/>
          <a:p>
            <a:r>
              <a:rPr lang="en-US" sz="2200" b="1" dirty="0"/>
              <a:t>[Training] </a:t>
            </a:r>
          </a:p>
          <a:p>
            <a:pPr lvl="1"/>
            <a:r>
              <a:rPr lang="en-US" sz="1800" dirty="0"/>
              <a:t>Episode</a:t>
            </a:r>
            <a:r>
              <a:rPr lang="en-US" sz="1800" dirty="0">
                <a:sym typeface="Wingdings" pitchFamily="2" charset="2"/>
              </a:rPr>
              <a:t> 100~200 (Average steps: 60.6)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800" dirty="0">
              <a:sym typeface="Wingdings" pitchFamily="2" charset="2"/>
            </a:endParaRPr>
          </a:p>
          <a:p>
            <a:pPr lvl="1"/>
            <a:r>
              <a:rPr lang="en-US" sz="1800" dirty="0">
                <a:sym typeface="Wingdings" pitchFamily="2" charset="2"/>
              </a:rPr>
              <a:t>Episode 200~210 (Average steps: 144.6)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400" dirty="0">
              <a:sym typeface="Wingdings" pitchFamily="2" charset="2"/>
            </a:endParaRP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Episode </a:t>
            </a:r>
            <a:r>
              <a:rPr lang="en-US" sz="1800" dirty="0">
                <a:sym typeface="Wingdings" pitchFamily="2" charset="2"/>
              </a:rPr>
              <a:t>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00~410 (Average steps: 282.0)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US" sz="1800" dirty="0">
              <a:sym typeface="Wingdings" pitchFamily="2" charset="2"/>
            </a:endParaRPr>
          </a:p>
          <a:p>
            <a:pPr lvl="1"/>
            <a:endParaRPr lang="en-KR" sz="1800" dirty="0"/>
          </a:p>
        </p:txBody>
      </p:sp>
      <p:pic>
        <p:nvPicPr>
          <p:cNvPr id="3" name="download (6)">
            <a:hlinkClick r:id="" action="ppaction://media"/>
            <a:extLst>
              <a:ext uri="{FF2B5EF4-FFF2-40B4-BE49-F238E27FC236}">
                <a16:creationId xmlns:a16="http://schemas.microsoft.com/office/drawing/2014/main" id="{29DCEF9B-94DB-C116-F5E8-5BF765942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29278" b="10567"/>
          <a:stretch>
            <a:fillRect/>
          </a:stretch>
        </p:blipFill>
        <p:spPr>
          <a:xfrm>
            <a:off x="5451609" y="1218940"/>
            <a:ext cx="3915416" cy="1549580"/>
          </a:xfrm>
          <a:prstGeom prst="rect">
            <a:avLst/>
          </a:prstGeom>
        </p:spPr>
      </p:pic>
      <p:pic>
        <p:nvPicPr>
          <p:cNvPr id="4" name="download (7)">
            <a:hlinkClick r:id="" action="ppaction://media"/>
            <a:extLst>
              <a:ext uri="{FF2B5EF4-FFF2-40B4-BE49-F238E27FC236}">
                <a16:creationId xmlns:a16="http://schemas.microsoft.com/office/drawing/2014/main" id="{A55CABB6-6CC9-90F1-75DC-FC4EFE88AE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t="36784" b="5923"/>
          <a:stretch>
            <a:fillRect/>
          </a:stretch>
        </p:blipFill>
        <p:spPr>
          <a:xfrm>
            <a:off x="5451609" y="3123104"/>
            <a:ext cx="3915416" cy="1475820"/>
          </a:xfrm>
          <a:prstGeom prst="rect">
            <a:avLst/>
          </a:prstGeom>
        </p:spPr>
      </p:pic>
      <p:pic>
        <p:nvPicPr>
          <p:cNvPr id="5" name="download (8)">
            <a:hlinkClick r:id="" action="ppaction://media"/>
            <a:extLst>
              <a:ext uri="{FF2B5EF4-FFF2-40B4-BE49-F238E27FC236}">
                <a16:creationId xmlns:a16="http://schemas.microsoft.com/office/drawing/2014/main" id="{1107D85C-5C81-38BA-3A99-989B2C63EA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t="31930" b="9658"/>
          <a:stretch>
            <a:fillRect/>
          </a:stretch>
        </p:blipFill>
        <p:spPr>
          <a:xfrm>
            <a:off x="5451609" y="5051497"/>
            <a:ext cx="3915416" cy="15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1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D435-316F-0596-3D08-A58BA99F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809AA-BFF4-B188-BDF6-27B15E25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IV. DDPG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161315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E3F8B-F3EC-DD92-9DE0-FD2D5288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 vs DDPG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458E9-2B2C-2895-AE94-3AC768901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DQN</a:t>
            </a:r>
          </a:p>
          <a:p>
            <a:pPr lvl="1"/>
            <a:r>
              <a:rPr lang="en" altLang="ko-KR" dirty="0"/>
              <a:t>Designed for environments with discrete action spaces</a:t>
            </a:r>
          </a:p>
          <a:p>
            <a:pPr lvl="1"/>
            <a:r>
              <a:rPr lang="en" altLang="ko-KR" dirty="0"/>
              <a:t>A Q-network alone is sufficient for learning the policy</a:t>
            </a:r>
          </a:p>
          <a:p>
            <a:pPr lvl="1"/>
            <a:endParaRPr lang="en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DDPG</a:t>
            </a:r>
          </a:p>
          <a:p>
            <a:pPr lvl="1"/>
            <a:r>
              <a:rPr lang="en" altLang="ko-KR" dirty="0"/>
              <a:t>Suitable for environments with continuous action spaces</a:t>
            </a:r>
          </a:p>
          <a:p>
            <a:pPr lvl="1"/>
            <a:r>
              <a:rPr lang="en" altLang="ko-KR" dirty="0"/>
              <a:t>Requires both a policy network (Actor) and a Q-network (Critic)</a:t>
            </a:r>
          </a:p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16B2A-F08E-3A89-2931-8188FAE2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1" y="2726668"/>
            <a:ext cx="2323890" cy="702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96F19-6930-A38B-2F97-2B7021C2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7" y="3272298"/>
            <a:ext cx="3893386" cy="545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6C07A0-1082-248D-5175-2B3144725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7" y="5653790"/>
            <a:ext cx="5090813" cy="4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72D25-4F5B-6791-BBCE-4EBAAE7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Deterministic Policy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8E05C-0F9A-0830-F389-802D0AA0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Deterministic policies simplify the computation of gradients during the optimization of the policy network.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24225-9B03-7B65-7910-9EF68BE0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19" y="3954743"/>
            <a:ext cx="7772400" cy="1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0534-7742-23F6-7B6E-A4E3C14A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Critic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C1D27-74A9-B692-DD19-B2C47E45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critic network receives the state and action as input and produces the corresponding Q-value as output.</a:t>
            </a:r>
          </a:p>
          <a:p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C78A081-D627-287E-9310-20DF621E0E25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Critic</a:t>
            </a:r>
          </a:p>
          <a:p>
            <a:pPr algn="ctr"/>
            <a:r>
              <a:rPr kumimoji="1" lang="en-US" altLang="ko-KR" sz="2400" dirty="0"/>
              <a:t>Network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E8FE3-A664-39E2-2CB8-863319F2CA4B}"/>
              </a:ext>
            </a:extLst>
          </p:cNvPr>
          <p:cNvSpPr txBox="1"/>
          <p:nvPr/>
        </p:nvSpPr>
        <p:spPr>
          <a:xfrm>
            <a:off x="3071788" y="4502149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4156D82-EFDE-1897-CBD2-E49E58E5B64B}"/>
              </a:ext>
            </a:extLst>
          </p:cNvPr>
          <p:cNvSpPr/>
          <p:nvPr/>
        </p:nvSpPr>
        <p:spPr>
          <a:xfrm>
            <a:off x="7622511" y="462704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293E5F-52BD-DF5A-738F-DE546EE0985A}"/>
                  </a:ext>
                </a:extLst>
              </p:cNvPr>
              <p:cNvSpPr txBox="1"/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293E5F-52BD-DF5A-738F-DE546EE0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blipFill>
                <a:blip r:embed="rId2"/>
                <a:stretch>
                  <a:fillRect l="-1235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8C6F5A-017D-BB6E-047F-FCE8B68E2DE6}"/>
              </a:ext>
            </a:extLst>
          </p:cNvPr>
          <p:cNvSpPr txBox="1"/>
          <p:nvPr/>
        </p:nvSpPr>
        <p:spPr>
          <a:xfrm>
            <a:off x="2993571" y="5632601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507E07F-F246-2DBF-3183-763265F2758C}"/>
              </a:ext>
            </a:extLst>
          </p:cNvPr>
          <p:cNvSpPr/>
          <p:nvPr/>
        </p:nvSpPr>
        <p:spPr>
          <a:xfrm>
            <a:off x="3148817" y="407631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3EA3FC2-386C-53AD-7524-3066E984E344}"/>
              </a:ext>
            </a:extLst>
          </p:cNvPr>
          <p:cNvSpPr/>
          <p:nvPr/>
        </p:nvSpPr>
        <p:spPr>
          <a:xfrm>
            <a:off x="3148817" y="5201266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7EE392-FD5D-E5C6-A50F-F75890C5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233" y="2574289"/>
            <a:ext cx="4343400" cy="11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ED154-60DE-5A40-04FF-14CCDA9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5503-FF87-917C-8944-EE1E9A37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actor receives the state as input and produces the appropriate action for the agent.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6F2FFD5-5C76-B06B-6A41-E975A2CC7DA2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Actor</a:t>
            </a:r>
          </a:p>
          <a:p>
            <a:pPr algn="ctr"/>
            <a:r>
              <a:rPr kumimoji="1" lang="en-US" altLang="ko-KR" sz="2400" dirty="0"/>
              <a:t>Network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67C97-14C3-1546-6B07-9D0FC6EBEA79}"/>
              </a:ext>
            </a:extLst>
          </p:cNvPr>
          <p:cNvSpPr txBox="1"/>
          <p:nvPr/>
        </p:nvSpPr>
        <p:spPr>
          <a:xfrm>
            <a:off x="3071788" y="5046437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7F69CF8-42A7-1A05-0C9D-11AA8E5B6B95}"/>
              </a:ext>
            </a:extLst>
          </p:cNvPr>
          <p:cNvSpPr/>
          <p:nvPr/>
        </p:nvSpPr>
        <p:spPr>
          <a:xfrm>
            <a:off x="3148817" y="4620603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4A8E4-AD6C-7650-5F67-9E4F0D395CE6}"/>
              </a:ext>
            </a:extLst>
          </p:cNvPr>
          <p:cNvSpPr txBox="1"/>
          <p:nvPr/>
        </p:nvSpPr>
        <p:spPr>
          <a:xfrm>
            <a:off x="7622645" y="5023157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D48FF0F-57CB-DB04-2DE1-2A995AD75422}"/>
              </a:ext>
            </a:extLst>
          </p:cNvPr>
          <p:cNvSpPr/>
          <p:nvPr/>
        </p:nvSpPr>
        <p:spPr>
          <a:xfrm>
            <a:off x="7777891" y="4591822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8E63C4-B6AF-42AD-A8D4-FB2BA869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05" y="2266178"/>
            <a:ext cx="6239895" cy="9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80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C843D-699C-2A53-A461-88F33533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90CD7-2AC2-3F7F-8E36-B606930F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Due to the deterministic nature of the policy, the agent may fail to explore enough, which can hinder effective training.</a:t>
            </a:r>
          </a:p>
          <a:p>
            <a:r>
              <a:rPr lang="en" altLang="ko-KR" dirty="0"/>
              <a:t>Therefore, a noise component is incorporated into the agent’s policy during training, allowing the agent to explore the environment more effectively.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8A2B3-BB42-C9D2-42F3-55A4D45E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35" y="4417809"/>
            <a:ext cx="3146368" cy="5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E9C5E-534D-6242-2AD0-A52AE77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DDPG Structure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19A2E-AC2A-B733-EA2A-D356E285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 descr="Deep Deterministic Policy Gradient (DDPG) algorithm structure.">
            <a:extLst>
              <a:ext uri="{FF2B5EF4-FFF2-40B4-BE49-F238E27FC236}">
                <a16:creationId xmlns:a16="http://schemas.microsoft.com/office/drawing/2014/main" id="{50E90309-4592-07EC-31B0-15D6DDE3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43" y="1151141"/>
            <a:ext cx="7869351" cy="5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59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244E-D677-7FBF-80CB-9F642D3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DDPG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87493-42CE-710C-8D19-F41E4E26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6CB0C8-1F17-2F44-FADE-5B134AE5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89" y="1172801"/>
            <a:ext cx="7266621" cy="52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70EE-D518-EF29-FC53-8A35F56E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ADEE-32CA-B920-D767-EDAA8CF3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Agent Interaction</a:t>
            </a:r>
            <a:endParaRPr lang="en-KR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F366A1-E00F-CD78-10DE-C33BA501DD99}"/>
              </a:ext>
            </a:extLst>
          </p:cNvPr>
          <p:cNvGrpSpPr/>
          <p:nvPr/>
        </p:nvGrpSpPr>
        <p:grpSpPr>
          <a:xfrm>
            <a:off x="1624380" y="1506234"/>
            <a:ext cx="8943240" cy="2933248"/>
            <a:chOff x="1519707" y="1486356"/>
            <a:chExt cx="8943240" cy="2933248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927905FC-E0D3-E8EB-88EC-1BB0DD7C422D}"/>
                </a:ext>
              </a:extLst>
            </p:cNvPr>
            <p:cNvSpPr/>
            <p:nvPr/>
          </p:nvSpPr>
          <p:spPr>
            <a:xfrm>
              <a:off x="1519707" y="1486356"/>
              <a:ext cx="2575775" cy="2933247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Environment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3" name="모서리가 둥근 직사각형 5">
              <a:extLst>
                <a:ext uri="{FF2B5EF4-FFF2-40B4-BE49-F238E27FC236}">
                  <a16:creationId xmlns:a16="http://schemas.microsoft.com/office/drawing/2014/main" id="{5D656D17-1D32-AB86-4EDA-402D1B56A822}"/>
                </a:ext>
              </a:extLst>
            </p:cNvPr>
            <p:cNvSpPr/>
            <p:nvPr/>
          </p:nvSpPr>
          <p:spPr>
            <a:xfrm>
              <a:off x="7887172" y="1486356"/>
              <a:ext cx="2575775" cy="2933248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Agent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4" name="오른쪽 화살표[R] 2">
              <a:extLst>
                <a:ext uri="{FF2B5EF4-FFF2-40B4-BE49-F238E27FC236}">
                  <a16:creationId xmlns:a16="http://schemas.microsoft.com/office/drawing/2014/main" id="{119B02CD-5D96-669B-04A7-131871CD42F6}"/>
                </a:ext>
              </a:extLst>
            </p:cNvPr>
            <p:cNvSpPr/>
            <p:nvPr/>
          </p:nvSpPr>
          <p:spPr>
            <a:xfrm>
              <a:off x="4591783" y="1685070"/>
              <a:ext cx="2746268" cy="278780"/>
            </a:xfrm>
            <a:prstGeom prst="rightArrow">
              <a:avLst/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02E73E-55B3-033E-C3EF-4F77216359E9}"/>
                    </a:ext>
                  </a:extLst>
                </p:cNvPr>
                <p:cNvSpPr txBox="1"/>
                <p:nvPr/>
              </p:nvSpPr>
              <p:spPr>
                <a:xfrm>
                  <a:off x="5392645" y="1934629"/>
                  <a:ext cx="11445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02E73E-55B3-033E-C3EF-4F7721635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645" y="1934629"/>
                  <a:ext cx="114454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609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오른쪽 화살표[R] 10">
              <a:extLst>
                <a:ext uri="{FF2B5EF4-FFF2-40B4-BE49-F238E27FC236}">
                  <a16:creationId xmlns:a16="http://schemas.microsoft.com/office/drawing/2014/main" id="{35D49819-7F17-3E7A-27F9-D0D20DED413B}"/>
                </a:ext>
              </a:extLst>
            </p:cNvPr>
            <p:cNvSpPr/>
            <p:nvPr/>
          </p:nvSpPr>
          <p:spPr>
            <a:xfrm rot="10800000">
              <a:off x="4591784" y="2682114"/>
              <a:ext cx="2746268" cy="278780"/>
            </a:xfrm>
            <a:prstGeom prst="rightArrow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BD9B74-BBA6-493A-5CF3-C50F6B750B26}"/>
                    </a:ext>
                  </a:extLst>
                </p:cNvPr>
                <p:cNvSpPr txBox="1"/>
                <p:nvPr/>
              </p:nvSpPr>
              <p:spPr>
                <a:xfrm>
                  <a:off x="5290918" y="2946212"/>
                  <a:ext cx="13479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BD9B74-BBA6-493A-5CF3-C50F6B75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918" y="2946212"/>
                  <a:ext cx="134799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542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오른쪽 화살표[R] 18">
              <a:extLst>
                <a:ext uri="{FF2B5EF4-FFF2-40B4-BE49-F238E27FC236}">
                  <a16:creationId xmlns:a16="http://schemas.microsoft.com/office/drawing/2014/main" id="{CA83F50B-6ADA-8DCB-D6FE-4CF6BEAA847F}"/>
                </a:ext>
              </a:extLst>
            </p:cNvPr>
            <p:cNvSpPr/>
            <p:nvPr/>
          </p:nvSpPr>
          <p:spPr>
            <a:xfrm>
              <a:off x="4591783" y="3679158"/>
              <a:ext cx="2746268" cy="278780"/>
            </a:xfrm>
            <a:prstGeom prst="rightArrow">
              <a:avLst/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6BAC1D-6714-B4A6-B8A3-D629900EB85F}"/>
                    </a:ext>
                  </a:extLst>
                </p:cNvPr>
                <p:cNvSpPr txBox="1"/>
                <p:nvPr/>
              </p:nvSpPr>
              <p:spPr>
                <a:xfrm>
                  <a:off x="4552223" y="3957938"/>
                  <a:ext cx="2825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, 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6BAC1D-6714-B4A6-B8A3-D629900EB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223" y="3957938"/>
                  <a:ext cx="282538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139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5F62D6-68A2-8033-94DC-A133C07D514D}"/>
              </a:ext>
            </a:extLst>
          </p:cNvPr>
          <p:cNvSpPr txBox="1"/>
          <p:nvPr/>
        </p:nvSpPr>
        <p:spPr>
          <a:xfrm>
            <a:off x="271854" y="4976318"/>
            <a:ext cx="11615345" cy="154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environment provides the agent with information about the current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state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 and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reward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.</a:t>
            </a: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agent selects an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action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 based on its policy.</a:t>
            </a: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environment transitions to a new state according to its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state transition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20477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3951E-1878-5E9F-FEB2-68BB3FF0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021-50A1-5DB7-53FB-911D2C9E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3" y="-917"/>
            <a:ext cx="11361736" cy="889917"/>
          </a:xfrm>
        </p:spPr>
        <p:txBody>
          <a:bodyPr/>
          <a:lstStyle/>
          <a:p>
            <a:r>
              <a:rPr lang="en-US" altLang="ko-KR" dirty="0"/>
              <a:t>Supervised Learning vs Reinforcement Learning  </a:t>
            </a:r>
            <a:endParaRPr lang="en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0E86ED-E1EC-39E3-D794-6C9802FA4DE7}"/>
              </a:ext>
            </a:extLst>
          </p:cNvPr>
          <p:cNvGrpSpPr/>
          <p:nvPr/>
        </p:nvGrpSpPr>
        <p:grpSpPr>
          <a:xfrm>
            <a:off x="8721176" y="1181323"/>
            <a:ext cx="2575775" cy="2463343"/>
            <a:chOff x="2693160" y="1524453"/>
            <a:chExt cx="2575775" cy="2463343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46D23D75-1D10-394B-79C5-AEA5FAB3DB60}"/>
                </a:ext>
              </a:extLst>
            </p:cNvPr>
            <p:cNvSpPr/>
            <p:nvPr/>
          </p:nvSpPr>
          <p:spPr>
            <a:xfrm>
              <a:off x="2693160" y="1524453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Data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4" name="오른쪽 화살표[R] 2">
              <a:extLst>
                <a:ext uri="{FF2B5EF4-FFF2-40B4-BE49-F238E27FC236}">
                  <a16:creationId xmlns:a16="http://schemas.microsoft.com/office/drawing/2014/main" id="{428E8012-61E2-E0AB-A568-E147D04B763D}"/>
                </a:ext>
              </a:extLst>
            </p:cNvPr>
            <p:cNvSpPr/>
            <p:nvPr/>
          </p:nvSpPr>
          <p:spPr>
            <a:xfrm rot="5400000">
              <a:off x="3506689" y="2417630"/>
              <a:ext cx="948718" cy="753202"/>
            </a:xfrm>
            <a:prstGeom prst="rightArrow">
              <a:avLst>
                <a:gd name="adj1" fmla="val 50000"/>
                <a:gd name="adj2" fmla="val 41007"/>
              </a:avLst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3" name="모서리가 둥근 직사각형 4">
              <a:extLst>
                <a:ext uri="{FF2B5EF4-FFF2-40B4-BE49-F238E27FC236}">
                  <a16:creationId xmlns:a16="http://schemas.microsoft.com/office/drawing/2014/main" id="{A0B59BAC-AE51-95E1-E884-3EFE1CB50A10}"/>
                </a:ext>
              </a:extLst>
            </p:cNvPr>
            <p:cNvSpPr/>
            <p:nvPr/>
          </p:nvSpPr>
          <p:spPr>
            <a:xfrm>
              <a:off x="2693160" y="3357485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Model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443795-0640-F894-7C38-E2D92954DC47}"/>
              </a:ext>
            </a:extLst>
          </p:cNvPr>
          <p:cNvGrpSpPr/>
          <p:nvPr/>
        </p:nvGrpSpPr>
        <p:grpSpPr>
          <a:xfrm>
            <a:off x="8755042" y="4162047"/>
            <a:ext cx="2575775" cy="2472420"/>
            <a:chOff x="6923067" y="1511144"/>
            <a:chExt cx="2575775" cy="2472420"/>
          </a:xfrm>
        </p:grpSpPr>
        <p:sp>
          <p:nvSpPr>
            <p:cNvPr id="4" name="모서리가 둥근 직사각형 4">
              <a:extLst>
                <a:ext uri="{FF2B5EF4-FFF2-40B4-BE49-F238E27FC236}">
                  <a16:creationId xmlns:a16="http://schemas.microsoft.com/office/drawing/2014/main" id="{67360D7F-82F2-0E20-12D6-BC1798112A78}"/>
                </a:ext>
              </a:extLst>
            </p:cNvPr>
            <p:cNvSpPr/>
            <p:nvPr/>
          </p:nvSpPr>
          <p:spPr>
            <a:xfrm>
              <a:off x="6923067" y="1511144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Environment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DCAFA294-8530-F7B2-D1EA-A82030E55EDB}"/>
                </a:ext>
              </a:extLst>
            </p:cNvPr>
            <p:cNvSpPr/>
            <p:nvPr/>
          </p:nvSpPr>
          <p:spPr>
            <a:xfrm>
              <a:off x="6923067" y="3353253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Agent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74A86550-738D-ECB2-0935-56CE888DFE37}"/>
                </a:ext>
              </a:extLst>
            </p:cNvPr>
            <p:cNvSpPr/>
            <p:nvPr/>
          </p:nvSpPr>
          <p:spPr>
            <a:xfrm rot="5400000">
              <a:off x="7677327" y="2375296"/>
              <a:ext cx="1067254" cy="753202"/>
            </a:xfrm>
            <a:prstGeom prst="leftRightArrow">
              <a:avLst>
                <a:gd name="adj1" fmla="val 50000"/>
                <a:gd name="adj2" fmla="val 38759"/>
              </a:avLst>
            </a:prstGeom>
            <a:solidFill>
              <a:schemeClr val="accent2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70E21B-5CF8-240B-2069-A93A988C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7505548" cy="5601400"/>
          </a:xfrm>
        </p:spPr>
        <p:txBody>
          <a:bodyPr/>
          <a:lstStyle/>
          <a:p>
            <a:r>
              <a:rPr lang="en-US" b="1" dirty="0"/>
              <a:t>Supervised Learning</a:t>
            </a:r>
          </a:p>
          <a:p>
            <a:pPr lvl="1"/>
            <a:r>
              <a:rPr lang="en-US" dirty="0"/>
              <a:t>The data is provided in advance.</a:t>
            </a:r>
          </a:p>
          <a:p>
            <a:pPr lvl="1"/>
            <a:r>
              <a:rPr lang="en-US" dirty="0"/>
              <a:t>The distribution and quality of data are given beforehand.</a:t>
            </a:r>
          </a:p>
          <a:p>
            <a:pPr lvl="1"/>
            <a:endParaRPr lang="en-US" dirty="0"/>
          </a:p>
          <a:p>
            <a:pPr lvl="2"/>
            <a:endParaRPr lang="en-KR" dirty="0"/>
          </a:p>
          <a:p>
            <a:r>
              <a:rPr lang="en-US" altLang="ko-KR" b="1" dirty="0"/>
              <a:t>Reinforcement Learning</a:t>
            </a:r>
          </a:p>
          <a:p>
            <a:pPr lvl="1"/>
            <a:r>
              <a:rPr lang="en" altLang="ko-KR" dirty="0"/>
              <a:t>The data is </a:t>
            </a:r>
            <a:r>
              <a:rPr lang="en" altLang="ko-KR" b="1" dirty="0"/>
              <a:t>generated through interactions</a:t>
            </a:r>
            <a:r>
              <a:rPr lang="en" altLang="ko-KR" dirty="0"/>
              <a:t> between the agent and the environment during the learning process</a:t>
            </a:r>
          </a:p>
          <a:p>
            <a:pPr lvl="1"/>
            <a:r>
              <a:rPr lang="en" altLang="ko-KR" dirty="0"/>
              <a:t>The distribution and quality of data continuously change according to the action (policy).</a:t>
            </a:r>
          </a:p>
          <a:p>
            <a:pPr lvl="1"/>
            <a:endParaRPr lang="en" altLang="ko-KR" dirty="0"/>
          </a:p>
          <a:p>
            <a:pPr lvl="1"/>
            <a:endParaRPr lang="en-US" altLang="ko-KR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940EA-1DD6-4776-1163-2060EC715DF0}"/>
              </a:ext>
            </a:extLst>
          </p:cNvPr>
          <p:cNvCxnSpPr/>
          <p:nvPr/>
        </p:nvCxnSpPr>
        <p:spPr bwMode="auto">
          <a:xfrm>
            <a:off x="0" y="3858518"/>
            <a:ext cx="12192000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049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6390-C7F2-FA1D-5DFC-62466011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9325-478D-7EC5-B362-EED1BB7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RL algorithms</a:t>
            </a:r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6B2B6-A38C-C348-0D53-7E7F3E60A819}"/>
              </a:ext>
            </a:extLst>
          </p:cNvPr>
          <p:cNvSpPr txBox="1"/>
          <p:nvPr/>
        </p:nvSpPr>
        <p:spPr>
          <a:xfrm>
            <a:off x="2875905" y="5467746"/>
            <a:ext cx="6268094" cy="1022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How the agent interacts with the environment</a:t>
            </a:r>
          </a:p>
          <a:p>
            <a:pPr marL="533400" lvl="1" indent="-177800" algn="l" eaLnBrk="0" hangingPunct="0">
              <a:lnSpc>
                <a:spcPct val="150000"/>
              </a:lnSpc>
              <a:spcBef>
                <a:spcPct val="20000"/>
              </a:spcBef>
              <a:buClr>
                <a:srgbClr val="58585A"/>
              </a:buClr>
              <a:buFont typeface="Ericsson Capital TT" pitchFamily="2" charset="0"/>
              <a:buChar char="–"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How to implement and apply specific RL algorithms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B73AE-237D-6E8D-7734-67ED199146FE}"/>
              </a:ext>
            </a:extLst>
          </p:cNvPr>
          <p:cNvGrpSpPr/>
          <p:nvPr/>
        </p:nvGrpSpPr>
        <p:grpSpPr>
          <a:xfrm>
            <a:off x="708619" y="1344988"/>
            <a:ext cx="10780362" cy="3422404"/>
            <a:chOff x="708619" y="1344988"/>
            <a:chExt cx="10780362" cy="3422404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8EB593C6-FB6C-C2AE-E6A2-EF2A70EEEE83}"/>
                </a:ext>
              </a:extLst>
            </p:cNvPr>
            <p:cNvSpPr/>
            <p:nvPr/>
          </p:nvSpPr>
          <p:spPr>
            <a:xfrm>
              <a:off x="708619" y="1370296"/>
              <a:ext cx="4042285" cy="3397096"/>
            </a:xfrm>
            <a:prstGeom prst="roundRect">
              <a:avLst>
                <a:gd name="adj" fmla="val 12669"/>
              </a:avLst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defRPr/>
              </a:pPr>
              <a:r>
                <a:rPr lang="en-US" altLang="ko-KR" sz="2400" b="1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Environment</a:t>
              </a:r>
            </a:p>
            <a:p>
              <a:pPr marL="533400" lvl="1" indent="-177800" algn="l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buFont typeface="Ericsson Capital TT" pitchFamily="2" charset="0"/>
                <a:buChar char="–"/>
                <a:defRPr/>
              </a:pPr>
              <a:r>
                <a:rPr lang="en-US" altLang="ko-KR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What is the shape and structure of the data?</a:t>
              </a:r>
            </a:p>
            <a:p>
              <a:pPr marL="533400" lvl="1" indent="-177800" algn="l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buFont typeface="Ericsson Capital TT" pitchFamily="2" charset="0"/>
                <a:buChar char="–"/>
                <a:defRPr/>
              </a:pPr>
              <a:r>
                <a:rPr lang="en-US" altLang="ko-KR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What functions and APIs does the environment provide?</a:t>
              </a:r>
            </a:p>
          </p:txBody>
        </p:sp>
        <p:sp>
          <p:nvSpPr>
            <p:cNvPr id="13" name="모서리가 둥근 직사각형 5">
              <a:extLst>
                <a:ext uri="{FF2B5EF4-FFF2-40B4-BE49-F238E27FC236}">
                  <a16:creationId xmlns:a16="http://schemas.microsoft.com/office/drawing/2014/main" id="{1C37C303-4FE0-6328-E408-020474252A2F}"/>
                </a:ext>
              </a:extLst>
            </p:cNvPr>
            <p:cNvSpPr/>
            <p:nvPr/>
          </p:nvSpPr>
          <p:spPr>
            <a:xfrm>
              <a:off x="7441099" y="1344988"/>
              <a:ext cx="4047882" cy="3397096"/>
            </a:xfrm>
            <a:prstGeom prst="roundRect">
              <a:avLst>
                <a:gd name="adj" fmla="val 12936"/>
              </a:avLst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Agent</a:t>
              </a:r>
            </a:p>
            <a:p>
              <a:pPr marL="533400" marR="0" lvl="1" indent="-1778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 typeface="Ericsson Capital TT" pitchFamily="2" charset="0"/>
                <a:buChar char="–"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How to design and implement the model (e.g., Neural Network)</a:t>
              </a:r>
            </a:p>
            <a:p>
              <a:pPr marL="533400" marR="0" lvl="1" indent="-1778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 typeface="Ericsson Capital TT" pitchFamily="2" charset="0"/>
                <a:buChar char="–"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How to train the model using the provided data</a:t>
              </a:r>
            </a:p>
          </p:txBody>
        </p:sp>
        <p:sp>
          <p:nvSpPr>
            <p:cNvPr id="5" name="Left-Right Arrow 4">
              <a:extLst>
                <a:ext uri="{FF2B5EF4-FFF2-40B4-BE49-F238E27FC236}">
                  <a16:creationId xmlns:a16="http://schemas.microsoft.com/office/drawing/2014/main" id="{4FF6F446-7D15-051F-EC44-B06AEAB8B9D3}"/>
                </a:ext>
              </a:extLst>
            </p:cNvPr>
            <p:cNvSpPr/>
            <p:nvPr/>
          </p:nvSpPr>
          <p:spPr>
            <a:xfrm>
              <a:off x="5107500" y="2908840"/>
              <a:ext cx="1977000" cy="563239"/>
            </a:xfrm>
            <a:prstGeom prst="leftRightArrow">
              <a:avLst>
                <a:gd name="adj1" fmla="val 28887"/>
                <a:gd name="adj2" fmla="val 55546"/>
              </a:avLst>
            </a:prstGeom>
            <a:solidFill>
              <a:schemeClr val="accent2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DCFEB-3ED9-5DAB-EB51-0284800F1D48}"/>
              </a:ext>
            </a:extLst>
          </p:cNvPr>
          <p:cNvSpPr/>
          <p:nvPr/>
        </p:nvSpPr>
        <p:spPr>
          <a:xfrm>
            <a:off x="2989112" y="5296276"/>
            <a:ext cx="6154887" cy="1367073"/>
          </a:xfrm>
          <a:prstGeom prst="rect">
            <a:avLst/>
          </a:prstGeom>
          <a:noFill/>
          <a:ln w="28575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D0A6-AA4D-E109-0C1A-F99747A9FF9B}"/>
              </a:ext>
            </a:extLst>
          </p:cNvPr>
          <p:cNvSpPr txBox="1"/>
          <p:nvPr/>
        </p:nvSpPr>
        <p:spPr>
          <a:xfrm>
            <a:off x="3105380" y="4953546"/>
            <a:ext cx="1756331" cy="4997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buClr>
                <a:srgbClr val="58585A"/>
              </a:buClr>
              <a:defRPr/>
            </a:pPr>
            <a:r>
              <a:rPr lang="en-US" altLang="ko-KR" sz="2000" b="1" kern="0" dirty="0">
                <a:solidFill>
                  <a:schemeClr val="accent2"/>
                </a:solidFill>
                <a:latin typeface="Gill Sans MT" panose="020B0502020104020203" pitchFamily="34" charset="0"/>
                <a:cs typeface="Calibri" charset="0"/>
              </a:rPr>
              <a:t>Combination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ill Sans MT" panose="020B0502020104020203" pitchFamily="34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9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9474-B7E8-9C81-221B-AE1A5B1A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8429-9DCD-38FD-EF59-97E6039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Gymnasium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770E2-56BA-2612-97E9-98B96FBE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85" y="2940771"/>
            <a:ext cx="2713008" cy="358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1BB961-4FF6-DD1D-EB32-EDA3BD7D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14" y="3932177"/>
            <a:ext cx="2558553" cy="25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34BB75-6524-12CD-40B0-3BF2BBCCF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93" y="2961862"/>
            <a:ext cx="2743814" cy="751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18811-8593-3F41-1C9D-529CF511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5759061" cy="5601400"/>
          </a:xfrm>
        </p:spPr>
        <p:txBody>
          <a:bodyPr/>
          <a:lstStyle/>
          <a:p>
            <a:r>
              <a:rPr lang="en-US" b="1" dirty="0"/>
              <a:t>OpenAI Gymnasium</a:t>
            </a:r>
          </a:p>
          <a:p>
            <a:pPr lvl="1"/>
            <a:r>
              <a:rPr lang="en-US" dirty="0"/>
              <a:t>Provides a wide range of environments for RL.</a:t>
            </a:r>
          </a:p>
          <a:p>
            <a:pPr lvl="1"/>
            <a:r>
              <a:rPr lang="en-US" altLang="ko-KR" dirty="0"/>
              <a:t>I</a:t>
            </a:r>
            <a:r>
              <a:rPr lang="en" altLang="ko-KR" dirty="0"/>
              <a:t>t's important to understand the basic interface of Gymnasium.</a:t>
            </a:r>
          </a:p>
          <a:p>
            <a:pPr lvl="1"/>
            <a:r>
              <a:rPr lang="en" altLang="ko-KR" dirty="0"/>
              <a:t>To </a:t>
            </a:r>
            <a:r>
              <a:rPr lang="en-US" altLang="ko-KR" dirty="0"/>
              <a:t>implement</a:t>
            </a:r>
            <a:r>
              <a:rPr lang="en" altLang="ko-KR" dirty="0"/>
              <a:t> a new environment, it's best to follow the Gymnasium API standards.</a:t>
            </a:r>
          </a:p>
          <a:p>
            <a:pPr lvl="1"/>
            <a:r>
              <a:rPr lang="en" altLang="ko-KR" dirty="0">
                <a:hlinkClick r:id="rId6"/>
              </a:rPr>
              <a:t>https://gymnasium.farama.org/</a:t>
            </a:r>
            <a:endParaRPr lang="en" altLang="ko-KR" dirty="0"/>
          </a:p>
          <a:p>
            <a:pPr lvl="1"/>
            <a:endParaRPr lang="en-US" dirty="0"/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3492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2D28-BA99-D872-8231-C8E50442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5445-F21B-681B-2B1D-02F382F0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en-K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117104-96B7-DA68-F39E-153FC8B70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9441936" cy="5601400"/>
          </a:xfrm>
        </p:spPr>
        <p:txBody>
          <a:bodyPr/>
          <a:lstStyle/>
          <a:p>
            <a:r>
              <a:rPr lang="en-US" b="1" dirty="0"/>
              <a:t>I. Create Anaconda virtual environment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create –n </a:t>
            </a:r>
            <a:r>
              <a:rPr lang="en-US" dirty="0" err="1"/>
              <a:t>hyundai_rl</a:t>
            </a:r>
            <a:r>
              <a:rPr lang="en-US" dirty="0"/>
              <a:t> python=3.10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hyundai_rl</a:t>
            </a:r>
            <a:endParaRPr lang="en-US" dirty="0"/>
          </a:p>
          <a:p>
            <a:r>
              <a:rPr lang="en-US" b="1" dirty="0"/>
              <a:t>II. Install packages</a:t>
            </a:r>
          </a:p>
          <a:p>
            <a:pPr lvl="1"/>
            <a:r>
              <a:rPr lang="en-US" dirty="0"/>
              <a:t>pip install gymnasium matplotlib </a:t>
            </a:r>
            <a:r>
              <a:rPr lang="en-US" dirty="0" err="1"/>
              <a:t>ipykernel</a:t>
            </a:r>
            <a:endParaRPr lang="en-US" dirty="0"/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4673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2C75F7-F88F-A4CF-6B39-FA8438BD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I. Q-Learning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233932916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Template2011">
  <a:themeElements>
    <a:clrScheme name="PresentationTemplate2011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PresentationTemplate2011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7030A0"/>
          </a:solidFill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rgbClr val="000000"/>
            </a:solidFill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PresentationTemplate2011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0e710d51-58b4-4530-836b-fce5679fe049" ContentTypeId="0x010100BB337192E63E44A7A744CE7393F41F4E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riCOLLCountryTaxHTField0 xmlns="72fa311c-3e01-4f0f-ad4b-f503916d09d4">
      <Terms xmlns="http://schemas.microsoft.com/office/infopath/2007/PartnerControls"/>
    </EriCOLLCountryTaxHTField0>
    <EriCOLLCategoryTaxHTField0 xmlns="72fa311c-3e01-4f0f-ad4b-f503916d09d4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</TermName>
          <TermId xmlns="http://schemas.microsoft.com/office/infopath/2007/PartnerControls">b3747014-464c-4f4a-88e7-23c663dc6c06</TermId>
        </TermInfo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5fd1cb76-0b0e-4149-8caf-738ae6fe14fe</TermId>
        </TermInfo>
        <TermInfo xmlns="http://schemas.microsoft.com/office/infopath/2007/PartnerControls">
          <TermName xmlns="http://schemas.microsoft.com/office/infopath/2007/PartnerControls">Research</TermName>
          <TermId xmlns="http://schemas.microsoft.com/office/infopath/2007/PartnerControls">7f1f7aab-c784-40ec-8666-825d2ac7abef</TermId>
        </TermInfo>
        <TermInfo xmlns="http://schemas.microsoft.com/office/infopath/2007/PartnerControls">
          <TermName xmlns="http://schemas.microsoft.com/office/infopath/2007/PartnerControls">Tools</TermName>
          <TermId xmlns="http://schemas.microsoft.com/office/infopath/2007/PartnerControls">3301e4e7-3dad-48fd-96d5-607bec849061</TermId>
        </TermInfo>
      </Terms>
    </EriCOLLCategoryTaxHTField0>
    <EriCOLLCompetenceTaxHTField0 xmlns="72fa311c-3e01-4f0f-ad4b-f503916d09d4">
      <Terms xmlns="http://schemas.microsoft.com/office/infopath/2007/PartnerControls"/>
    </EriCOLLCompetenceTaxHTField0>
    <IconOverlay xmlns="http://schemas.microsoft.com/sharepoint/v4" xsi:nil="true"/>
    <TaxCatchAll xmlns="08b2df90-05d3-4030-90d4-c9feeb4a1cd9">
      <Value>31</Value>
      <Value>4</Value>
      <Value>3</Value>
      <Value>2</Value>
      <Value>1</Value>
    </TaxCatchAll>
    <EriCOLLProjectsTaxHTField0 xmlns="72fa311c-3e01-4f0f-ad4b-f503916d09d4">
      <Terms xmlns="http://schemas.microsoft.com/office/infopath/2007/PartnerControls"/>
    </EriCOLLProjectsTaxHTField0>
    <TaxKeywordTaxHTField xmlns="08b2df90-05d3-4030-90d4-c9feeb4a1cd9">
      <Terms xmlns="http://schemas.microsoft.com/office/infopath/2007/PartnerControls"/>
    </TaxKeywordTaxHTField>
    <Prepared. xmlns="72fa311c-3e01-4f0f-ad4b-f503916d09d4" xsi:nil="true"/>
    <EriCOLLDate. xmlns="72fa311c-3e01-4f0f-ad4b-f503916d09d4" xsi:nil="true"/>
    <EriCOLLProcessTaxHTField0 xmlns="72fa311c-3e01-4f0f-ad4b-f503916d09d4">
      <Terms xmlns="http://schemas.microsoft.com/office/infopath/2007/PartnerControls"/>
    </EriCOLLProcessTaxHTField0>
    <EriCOLLOrganizationUnitTaxHTField0 xmlns="72fa311c-3e01-4f0f-ad4b-f503916d09d4">
      <Terms xmlns="http://schemas.microsoft.com/office/infopath/2007/PartnerControls">
        <TermInfo xmlns="http://schemas.microsoft.com/office/infopath/2007/PartnerControls">
          <TermName xmlns="http://schemas.microsoft.com/office/infopath/2007/PartnerControls">GF Technology</TermName>
          <TermId xmlns="http://schemas.microsoft.com/office/infopath/2007/PartnerControls">7ac278bb-d2a3-440f-950b-542e9e64b75a</TermId>
        </TermInfo>
      </Terms>
    </EriCOLLOrganizationUnitTaxHTField0>
    <EriCOLLProductsTaxHTField0 xmlns="72fa311c-3e01-4f0f-ad4b-f503916d09d4">
      <Terms xmlns="http://schemas.microsoft.com/office/infopath/2007/PartnerControls"/>
    </EriCOLLProductsTaxHTField0>
    <AbstractOrSummary. xmlns="72fa311c-3e01-4f0f-ad4b-f503916d09d4">Activity documentation - daily build</AbstractOrSummary.>
    <EriCOLLCustomerTaxHTField0 xmlns="08b2df90-05d3-4030-90d4-c9feeb4a1cd9">
      <Terms xmlns="http://schemas.microsoft.com/office/infopath/2007/PartnerControls"/>
    </EriCOLLCustomerTaxHTField0>
    <_dlc_DocId xmlns="08b2df90-05d3-4030-90d4-c9feeb4a1cd9">WVVVEZWPY5V4-1-8257</_dlc_DocId>
    <_dlc_DocIdUrl xmlns="08b2df90-05d3-4030-90d4-c9feeb4a1cd9">
      <Url>https://ericoll.internal.ericsson.com/sites/FRA/_layouts/DocIdRedir.aspx?ID=WVVVEZWPY5V4-1-8257</Url>
      <Description>WVVVEZWPY5V4-1-8257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EriCOLL Docs" ma:contentTypeID="0x010100BB337192E63E44A7A744CE7393F41F4E0033AE7C16A16D614387F8BCBCA706EC4C" ma:contentTypeVersion="12" ma:contentTypeDescription="EriCOLL Document Content Type" ma:contentTypeScope="" ma:versionID="c62f6bf4d9d046f13c727b12308b9e36">
  <xsd:schema xmlns:xsd="http://www.w3.org/2001/XMLSchema" xmlns:xs="http://www.w3.org/2001/XMLSchema" xmlns:p="http://schemas.microsoft.com/office/2006/metadata/properties" xmlns:ns2="08b2df90-05d3-4030-90d4-c9feeb4a1cd9" xmlns:ns3="72fa311c-3e01-4f0f-ad4b-f503916d09d4" xmlns:ns4="http://schemas.microsoft.com/sharepoint/v4" targetNamespace="http://schemas.microsoft.com/office/2006/metadata/properties" ma:root="true" ma:fieldsID="60531e89efb62ba58bc2b0748e9ad440" ns2:_="" ns3:_="" ns4:_="">
    <xsd:import namespace="08b2df90-05d3-4030-90d4-c9feeb4a1cd9"/>
    <xsd:import namespace="72fa311c-3e01-4f0f-ad4b-f503916d09d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Prepared." minOccurs="0"/>
                <xsd:element ref="ns3:EriCOLLDate." minOccurs="0"/>
                <xsd:element ref="ns3:AbstractOrSummary." minOccurs="0"/>
                <xsd:element ref="ns2:TaxKeywordTaxHTField" minOccurs="0"/>
                <xsd:element ref="ns2:TaxCatchAll" minOccurs="0"/>
                <xsd:element ref="ns2:TaxCatchAllLabel" minOccurs="0"/>
                <xsd:element ref="ns3:EriCOLLCategoryTaxHTField0" minOccurs="0"/>
                <xsd:element ref="ns3:EriCOLLOrganizationUnitTaxHTField0" minOccurs="0"/>
                <xsd:element ref="ns3:EriCOLLCompetenceTaxHTField0" minOccurs="0"/>
                <xsd:element ref="ns3:EriCOLLCountryTaxHTField0" minOccurs="0"/>
                <xsd:element ref="ns2:EriCOLLCustomerTaxHTField0" minOccurs="0"/>
                <xsd:element ref="ns3:EriCOLLProcessTaxHTField0" minOccurs="0"/>
                <xsd:element ref="ns3:EriCOLLProductsTaxHTField0" minOccurs="0"/>
                <xsd:element ref="ns3:EriCOLLProjectsTaxHTField0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2df90-05d3-4030-90d4-c9feeb4a1cd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KeywordTaxHTField" ma:index="14" nillable="true" ma:taxonomy="true" ma:internalName="TaxKeywordTaxHTField" ma:taxonomyFieldName="TaxKeyword" ma:displayName="Keywords." ma:readOnly="false" ma:fieldId="{23f27201-bee3-471e-b2e7-b64fd8b7ca38}" ma:taxonomyMulti="true" ma:sspId="0e710d51-58b4-4530-836b-fce5679fe04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hidden="true" ma:list="{c58505f0-04be-4a6d-b93c-33c1c4098aaa}" ma:internalName="TaxCatchAll" ma:showField="CatchAllData" ma:web="72fa311c-3e01-4f0f-ad4b-f503916d0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c58505f0-04be-4a6d-b93c-33c1c4098aaa}" ma:internalName="TaxCatchAllLabel" ma:readOnly="true" ma:showField="CatchAllDataLabel" ma:web="72fa311c-3e01-4f0f-ad4b-f503916d0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riCOLLCustomerTaxHTField0" ma:index="26" nillable="true" ma:taxonomy="true" ma:internalName="EriCOLLCustomerTaxHTField0" ma:taxonomyFieldName="EriCOLLCustomer" ma:displayName="Customer." ma:readOnly="false" ma:fieldId="{8480f48b-f8b7-4c77-be55-63d41a1fdb0d}" ma:taxonomyMulti="true" ma:sspId="0e710d51-58b4-4530-836b-fce5679fe049" ma:termSetId="4e0bb0d4-0179-488a-a161-abd655dda2e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a311c-3e01-4f0f-ad4b-f503916d09d4" elementFormDefault="qualified">
    <xsd:import namespace="http://schemas.microsoft.com/office/2006/documentManagement/types"/>
    <xsd:import namespace="http://schemas.microsoft.com/office/infopath/2007/PartnerControls"/>
    <xsd:element name="Prepared." ma:index="11" nillable="true" ma:displayName="Prepared." ma:internalName="Prepared_x002e_" ma:readOnly="false">
      <xsd:simpleType>
        <xsd:restriction base="dms:Text">
          <xsd:maxLength value="255"/>
        </xsd:restriction>
      </xsd:simpleType>
    </xsd:element>
    <xsd:element name="EriCOLLDate." ma:index="12" nillable="true" ma:displayName="Date." ma:internalName="EriCOLLDate_x002e_" ma:readOnly="false">
      <xsd:simpleType>
        <xsd:restriction base="dms:Text">
          <xsd:maxLength value="255"/>
        </xsd:restriction>
      </xsd:simpleType>
    </xsd:element>
    <xsd:element name="AbstractOrSummary." ma:index="13" nillable="true" ma:displayName="Abstract/Summary." ma:internalName="AbstractOrSummary_x002e_" ma:readOnly="false">
      <xsd:simpleType>
        <xsd:restriction base="dms:Note"/>
      </xsd:simpleType>
    </xsd:element>
    <xsd:element name="EriCOLLCategoryTaxHTField0" ma:index="18" nillable="true" ma:taxonomy="true" ma:internalName="EriCOLLCategoryTaxHTField0" ma:taxonomyFieldName="EriCOLLCategory" ma:displayName="Category." ma:readOnly="false" ma:default="1;#Technology|b3747014-464c-4f4a-88e7-23c663dc6c06;#2;#Project|5fd1cb76-0b0e-4149-8caf-738ae6fe14fe;#3;#Research|7f1f7aab-c784-40ec-8666-825d2ac7abef" ma:fieldId="{e72cc46e-70aa-41d8-b11d-9bbfd769c5eb}" ma:taxonomyMulti="true" ma:sspId="0e710d51-58b4-4530-836b-fce5679fe049" ma:termSetId="f35c1d4c-78ac-4f40-bb38-8d71ec401e6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OrganizationUnitTaxHTField0" ma:index="20" nillable="true" ma:taxonomy="true" ma:internalName="EriCOLLOrganizationUnitTaxHTField0" ma:taxonomyFieldName="EriCOLLOrganizationUnit" ma:displayName="Organization Unit." ma:readOnly="false" ma:default="4;#GF Technology and Portfolio Management|7ac278bb-d2a3-440f-950b-542e9e64b75a" ma:fieldId="{7588c015-b936-47f7-bb64-663949dc467e}" ma:taxonomyMulti="true" ma:sspId="0e710d51-58b4-4530-836b-fce5679fe049" ma:termSetId="67f5b04f-38bf-47c9-889f-003f3bcd139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mpetenceTaxHTField0" ma:index="22" nillable="true" ma:taxonomy="true" ma:internalName="EriCOLLCompetenceTaxHTField0" ma:taxonomyFieldName="EriCOLLCompetence" ma:displayName="Competence." ma:readOnly="false" ma:fieldId="{ff7cf505-5048-4f7f-991c-4d426a4ce272}" ma:taxonomyMulti="true" ma:sspId="0e710d51-58b4-4530-836b-fce5679fe049" ma:termSetId="3b0c01a2-44af-4012-bd1f-a99c2b798ef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untryTaxHTField0" ma:index="24" nillable="true" ma:taxonomy="true" ma:internalName="EriCOLLCountryTaxHTField0" ma:taxonomyFieldName="EriCOLLCountry" ma:displayName="Country." ma:readOnly="false" ma:fieldId="{a6c34b01-f2c2-4f05-b9ad-d4935bafeeb2}" ma:taxonomyMulti="true" ma:sspId="0e710d51-58b4-4530-836b-fce5679fe049" ma:termSetId="d4bcc4ed-3121-4db4-a523-83f3d101879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cessTaxHTField0" ma:index="28" nillable="true" ma:taxonomy="true" ma:internalName="EriCOLLProcessTaxHTField0" ma:taxonomyFieldName="EriCOLLProcess" ma:displayName="Process." ma:readOnly="false" ma:fieldId="{69b1f811-b392-4734-aa69-0125c68961bd}" ma:taxonomyMulti="true" ma:sspId="0e710d51-58b4-4530-836b-fce5679fe049" ma:termSetId="3d5773de-e402-4858-b471-2c5969a51f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ductsTaxHTField0" ma:index="30" nillable="true" ma:taxonomy="true" ma:internalName="EriCOLLProductsTaxHTField0" ma:taxonomyFieldName="EriCOLLProducts" ma:displayName="Products." ma:readOnly="false" ma:fieldId="{e7fe205b-2114-43c4-bcb7-1bbbbd16d461}" ma:taxonomyMulti="true" ma:sspId="0e710d51-58b4-4530-836b-fce5679fe049" ma:termSetId="943c8fbd-8b50-4b6a-b4b8-9342be84b8f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jectsTaxHTField0" ma:index="32" nillable="true" ma:taxonomy="true" ma:internalName="EriCOLLProjectsTaxHTField0" ma:taxonomyFieldName="EriCOLLProjects" ma:displayName="Projects." ma:readOnly="false" ma:fieldId="{6d690e96-80d8-4550-9bd4-922d740a55ff}" ma:taxonomyMulti="true" ma:sspId="0e710d51-58b4-4530-836b-fce5679fe049" ma:termSetId="66ed0c52-5b15-42c7-a9e7-77fbdfe62b3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3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3F0A5A-1732-4DCA-B10D-DCF62032C1C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1C808D19-FC67-422D-AD4E-E461AEA3EC7D}">
  <ds:schemaRefs>
    <ds:schemaRef ds:uri="http://schemas.microsoft.com/office/2006/documentManagement/types"/>
    <ds:schemaRef ds:uri="72fa311c-3e01-4f0f-ad4b-f503916d09d4"/>
    <ds:schemaRef ds:uri="http://schemas.microsoft.com/office/2006/metadata/properties"/>
    <ds:schemaRef ds:uri="http://purl.org/dc/elements/1.1/"/>
    <ds:schemaRef ds:uri="http://schemas.microsoft.com/office/infopath/2007/PartnerControls"/>
    <ds:schemaRef ds:uri="08b2df90-05d3-4030-90d4-c9feeb4a1cd9"/>
    <ds:schemaRef ds:uri="http://www.w3.org/XML/1998/namespace"/>
    <ds:schemaRef ds:uri="http://schemas.openxmlformats.org/package/2006/metadata/core-properties"/>
    <ds:schemaRef ds:uri="http://schemas.microsoft.com/sharepoint/v4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3CF8B4-07CF-4A3A-8957-18779BE431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C111BDD-8799-4F43-A88B-0A9ECE56DB46}">
  <ds:schemaRefs>
    <ds:schemaRef ds:uri="http://schemas.microsoft.com/office/2006/metadata/longProperties"/>
  </ds:schemaRefs>
</ds:datastoreItem>
</file>

<file path=customXml/itemProps5.xml><?xml version="1.0" encoding="utf-8"?>
<ds:datastoreItem xmlns:ds="http://schemas.openxmlformats.org/officeDocument/2006/customXml" ds:itemID="{F6BAB6F0-3145-49B1-B406-DF8CFC475D9D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C8ECCB03-55D3-496E-BFC2-9F776DBBD9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b2df90-05d3-4030-90d4-c9feeb4a1cd9"/>
    <ds:schemaRef ds:uri="72fa311c-3e01-4f0f-ad4b-f503916d09d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66228</TotalTime>
  <Words>1582</Words>
  <Application>Microsoft Macintosh PowerPoint</Application>
  <PresentationFormat>Widescreen</PresentationFormat>
  <Paragraphs>289</Paragraphs>
  <Slides>38</Slides>
  <Notes>19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Ericsson Capital TT</vt:lpstr>
      <vt:lpstr>Cambria Math</vt:lpstr>
      <vt:lpstr>Gill Sans MT</vt:lpstr>
      <vt:lpstr>Wingdings</vt:lpstr>
      <vt:lpstr>Calibri(headings)</vt:lpstr>
      <vt:lpstr>Arial</vt:lpstr>
      <vt:lpstr>PresentationTemplate2011</vt:lpstr>
      <vt:lpstr>Reinforcement Learning</vt:lpstr>
      <vt:lpstr>Goal</vt:lpstr>
      <vt:lpstr>Environment Agent Interaction</vt:lpstr>
      <vt:lpstr>Environment Agent Interaction</vt:lpstr>
      <vt:lpstr>Supervised Learning vs Reinforcement Learning  </vt:lpstr>
      <vt:lpstr>How to implement RL algorithms</vt:lpstr>
      <vt:lpstr>OpenAI Gymnasium</vt:lpstr>
      <vt:lpstr>Setup</vt:lpstr>
      <vt:lpstr>I. Q-Learning</vt:lpstr>
      <vt:lpstr>Background</vt:lpstr>
      <vt:lpstr>Background</vt:lpstr>
      <vt:lpstr>Q-Learning</vt:lpstr>
      <vt:lpstr>Q-Learning</vt:lpstr>
      <vt:lpstr>Env: Cliff Walking</vt:lpstr>
      <vt:lpstr>Env: Cliff Walking</vt:lpstr>
      <vt:lpstr>Experimental Extensions</vt:lpstr>
      <vt:lpstr>Experimental Extensions</vt:lpstr>
      <vt:lpstr>II. DQN</vt:lpstr>
      <vt:lpstr>Deep Neural Networks</vt:lpstr>
      <vt:lpstr>Q-Function</vt:lpstr>
      <vt:lpstr>Q-Function</vt:lpstr>
      <vt:lpstr>Implementation Details</vt:lpstr>
      <vt:lpstr>Implementation Details</vt:lpstr>
      <vt:lpstr>DQN Algorithm</vt:lpstr>
      <vt:lpstr>III. Actor-Critic Algorithm</vt:lpstr>
      <vt:lpstr>Background</vt:lpstr>
      <vt:lpstr>Background</vt:lpstr>
      <vt:lpstr>Actor-Critic</vt:lpstr>
      <vt:lpstr>Env: Cart Pole</vt:lpstr>
      <vt:lpstr>Env: Cart Pole</vt:lpstr>
      <vt:lpstr>IV. DDPG</vt:lpstr>
      <vt:lpstr>DQN vs DDPG</vt:lpstr>
      <vt:lpstr>Deterministic Policy</vt:lpstr>
      <vt:lpstr>Critic</vt:lpstr>
      <vt:lpstr>Actor</vt:lpstr>
      <vt:lpstr>Implementation details</vt:lpstr>
      <vt:lpstr>DDPG Structure</vt:lpstr>
      <vt:lpstr>DDPG Algorithm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description template</dc:title>
  <dc:creator>Songnam Hong</dc:creator>
  <dc:description>Rev</dc:description>
  <cp:lastModifiedBy>권도혁</cp:lastModifiedBy>
  <cp:revision>2540</cp:revision>
  <cp:lastPrinted>2018-01-03T04:54:33Z</cp:lastPrinted>
  <dcterms:created xsi:type="dcterms:W3CDTF">2009-09-29T10:32:18Z</dcterms:created>
  <dcterms:modified xsi:type="dcterms:W3CDTF">2025-07-07T02:17:53Z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2731/11</vt:lpwstr>
  </property>
  <property fmtid="{D5CDD505-2E9C-101B-9397-08002B2CF9AE}" pid="4" name="TemplateVersion">
    <vt:lpwstr>R1A</vt:lpwstr>
  </property>
  <property fmtid="{D5CDD505-2E9C-101B-9397-08002B2CF9AE}" pid="5" name="White">
    <vt:bool>true</vt:bool>
  </property>
  <property fmtid="{D5CDD505-2E9C-101B-9397-08002B2CF9AE}" pid="6" name="Pages">
    <vt:bool>true</vt:bool>
  </property>
  <property fmtid="{D5CDD505-2E9C-101B-9397-08002B2CF9AE}" pid="7" name="TemplateInfo">
    <vt:lpwstr> </vt:lpwstr>
  </property>
  <property fmtid="{D5CDD505-2E9C-101B-9397-08002B2CF9AE}" pid="8" name="Keyword">
    <vt:lpwstr/>
  </property>
  <property fmtid="{D5CDD505-2E9C-101B-9397-08002B2CF9AE}" pid="9" name="SecurityClass">
    <vt:lpwstr>Ericsson Confidential</vt:lpwstr>
  </property>
  <property fmtid="{D5CDD505-2E9C-101B-9397-08002B2CF9AE}" pid="10" name="Reference">
    <vt:lpwstr/>
  </property>
  <property fmtid="{D5CDD505-2E9C-101B-9397-08002B2CF9AE}" pid="11" name="DocName">
    <vt:lpwstr/>
  </property>
  <property fmtid="{D5CDD505-2E9C-101B-9397-08002B2CF9AE}" pid="12" name="Checked">
    <vt:lpwstr/>
  </property>
  <property fmtid="{D5CDD505-2E9C-101B-9397-08002B2CF9AE}" pid="13" name="Revision">
    <vt:lpwstr/>
  </property>
  <property fmtid="{D5CDD505-2E9C-101B-9397-08002B2CF9AE}" pid="14" name="DocNo">
    <vt:lpwstr/>
  </property>
  <property fmtid="{D5CDD505-2E9C-101B-9397-08002B2CF9AE}" pid="15" name="ApprovedBy">
    <vt:lpwstr/>
  </property>
  <property fmtid="{D5CDD505-2E9C-101B-9397-08002B2CF9AE}" pid="16" name="Date">
    <vt:lpwstr>2014-06-12</vt:lpwstr>
  </property>
  <property fmtid="{D5CDD505-2E9C-101B-9397-08002B2CF9AE}" pid="17" name="Title">
    <vt:lpwstr>Activity description template</vt:lpwstr>
  </property>
  <property fmtid="{D5CDD505-2E9C-101B-9397-08002B2CF9AE}" pid="18" name="Prepared">
    <vt:lpwstr/>
  </property>
  <property fmtid="{D5CDD505-2E9C-101B-9397-08002B2CF9AE}" pid="19" name="x">
    <vt:lpwstr>1</vt:lpwstr>
  </property>
  <property fmtid="{D5CDD505-2E9C-101B-9397-08002B2CF9AE}" pid="20" name="DocumentType2">
    <vt:lpwstr>Presentation2011</vt:lpwstr>
  </property>
  <property fmtid="{D5CDD505-2E9C-101B-9397-08002B2CF9AE}" pid="21" name="TemplateName2">
    <vt:lpwstr>CXC 173 2731/11</vt:lpwstr>
  </property>
  <property fmtid="{D5CDD505-2E9C-101B-9397-08002B2CF9AE}" pid="22" name="TemplateVersion2">
    <vt:lpwstr>R1A</vt:lpwstr>
  </property>
  <property fmtid="{D5CDD505-2E9C-101B-9397-08002B2CF9AE}" pid="23" name="chkTaglines">
    <vt:bool>false</vt:bool>
  </property>
  <property fmtid="{D5CDD505-2E9C-101B-9397-08002B2CF9AE}" pid="24" name="chkMetaData">
    <vt:bool>false</vt:bool>
  </property>
  <property fmtid="{D5CDD505-2E9C-101B-9397-08002B2CF9AE}" pid="25" name="txtConfLabel">
    <vt:lpwstr>Ericsson Confidential</vt:lpwstr>
  </property>
  <property fmtid="{D5CDD505-2E9C-101B-9397-08002B2CF9AE}" pid="26" name="optUseConfClass">
    <vt:bool>true</vt:bool>
  </property>
  <property fmtid="{D5CDD505-2E9C-101B-9397-08002B2CF9AE}" pid="27" name="optUseConfLabel">
    <vt:bool>false</vt:bool>
  </property>
  <property fmtid="{D5CDD505-2E9C-101B-9397-08002B2CF9AE}" pid="28" name="FooterType">
    <vt:lpwstr>PresTemp</vt:lpwstr>
  </property>
  <property fmtid="{D5CDD505-2E9C-101B-9397-08002B2CF9AE}" pid="29" name="optFooterCVLDocNo">
    <vt:bool>true</vt:bool>
  </property>
  <property fmtid="{D5CDD505-2E9C-101B-9397-08002B2CF9AE}" pid="30" name="optFooterCVLCopyright">
    <vt:bool>false</vt:bool>
  </property>
  <property fmtid="{D5CDD505-2E9C-101B-9397-08002B2CF9AE}" pid="31" name="optEnterText1">
    <vt:bool>false</vt:bool>
  </property>
  <property fmtid="{D5CDD505-2E9C-101B-9397-08002B2CF9AE}" pid="32" name="LeftFooterField">
    <vt:lpwstr/>
  </property>
  <property fmtid="{D5CDD505-2E9C-101B-9397-08002B2CF9AE}" pid="33" name="optFooterCVLConfLabel">
    <vt:bool>true</vt:bool>
  </property>
  <property fmtid="{D5CDD505-2E9C-101B-9397-08002B2CF9AE}" pid="34" name="optEnterText2">
    <vt:bool>false</vt:bool>
  </property>
  <property fmtid="{D5CDD505-2E9C-101B-9397-08002B2CF9AE}" pid="35" name="MiddleFooterField">
    <vt:lpwstr>Ericsson Confidential</vt:lpwstr>
  </property>
  <property fmtid="{D5CDD505-2E9C-101B-9397-08002B2CF9AE}" pid="36" name="optFooterCVLTitle">
    <vt:bool>true</vt:bool>
  </property>
  <property fmtid="{D5CDD505-2E9C-101B-9397-08002B2CF9AE}" pid="37" name="optFooterCVLPrep">
    <vt:bool>false</vt:bool>
  </property>
  <property fmtid="{D5CDD505-2E9C-101B-9397-08002B2CF9AE}" pid="38" name="optEnterText3">
    <vt:bool>false</vt:bool>
  </property>
  <property fmtid="{D5CDD505-2E9C-101B-9397-08002B2CF9AE}" pid="39" name="RightFooterField">
    <vt:lpwstr>Activity description template</vt:lpwstr>
  </property>
  <property fmtid="{D5CDD505-2E9C-101B-9397-08002B2CF9AE}" pid="40" name="optFooterCVLDate">
    <vt:bool>false</vt:bool>
  </property>
  <property fmtid="{D5CDD505-2E9C-101B-9397-08002B2CF9AE}" pid="41" name="optEnterText4">
    <vt:bool>true</vt:bool>
  </property>
  <property fmtid="{D5CDD505-2E9C-101B-9397-08002B2CF9AE}" pid="42" name="RightFooterField2">
    <vt:lpwstr>2014-06-12</vt:lpwstr>
  </property>
  <property fmtid="{D5CDD505-2E9C-101B-9397-08002B2CF9AE}" pid="43" name="TotalNumb">
    <vt:bool>false</vt:bool>
  </property>
  <property fmtid="{D5CDD505-2E9C-101B-9397-08002B2CF9AE}" pid="44" name="EricssonKeywords">
    <vt:lpwstr/>
  </property>
  <property fmtid="{D5CDD505-2E9C-101B-9397-08002B2CF9AE}" pid="45" name="EricssonOrganizationUnit">
    <vt:lpwstr>GF Technology</vt:lpwstr>
  </property>
  <property fmtid="{D5CDD505-2E9C-101B-9397-08002B2CF9AE}" pid="46" name="EricssonProjects">
    <vt:lpwstr/>
  </property>
  <property fmtid="{D5CDD505-2E9C-101B-9397-08002B2CF9AE}" pid="47" name="EricssonCategory">
    <vt:lpwstr>Technology;Project;Research;Tools</vt:lpwstr>
  </property>
  <property fmtid="{D5CDD505-2E9C-101B-9397-08002B2CF9AE}" pid="48" name="ContentType">
    <vt:lpwstr>EriCOLL Document</vt:lpwstr>
  </property>
  <property fmtid="{D5CDD505-2E9C-101B-9397-08002B2CF9AE}" pid="49" name="EricssonProducts">
    <vt:lpwstr/>
  </property>
  <property fmtid="{D5CDD505-2E9C-101B-9397-08002B2CF9AE}" pid="50" name="Abstract/Summary">
    <vt:lpwstr/>
  </property>
  <property fmtid="{D5CDD505-2E9C-101B-9397-08002B2CF9AE}" pid="51" name="PackageNo">
    <vt:lpwstr>LXA 119 603</vt:lpwstr>
  </property>
  <property fmtid="{D5CDD505-2E9C-101B-9397-08002B2CF9AE}" pid="52" name="PackageVersion">
    <vt:lpwstr>R4A</vt:lpwstr>
  </property>
  <property fmtid="{D5CDD505-2E9C-101B-9397-08002B2CF9AE}" pid="53" name="UsedFont">
    <vt:lpwstr>Ericsson Capital TT</vt:lpwstr>
  </property>
  <property fmtid="{D5CDD505-2E9C-101B-9397-08002B2CF9AE}" pid="54" name="EmbeddedFonts">
    <vt:bool>true</vt:bool>
  </property>
  <property fmtid="{D5CDD505-2E9C-101B-9397-08002B2CF9AE}" pid="55" name="UpdateProcess">
    <vt:lpwstr>End</vt:lpwstr>
  </property>
  <property fmtid="{D5CDD505-2E9C-101B-9397-08002B2CF9AE}" pid="56" name="EricssonCompetence">
    <vt:lpwstr/>
  </property>
  <property fmtid="{D5CDD505-2E9C-101B-9397-08002B2CF9AE}" pid="57" name="EricssonProcess">
    <vt:lpwstr/>
  </property>
  <property fmtid="{D5CDD505-2E9C-101B-9397-08002B2CF9AE}" pid="58" name="EriCOLLCategory">
    <vt:lpwstr>1;#Technology|b3747014-464c-4f4a-88e7-23c663dc6c06;#2;#Project|5fd1cb76-0b0e-4149-8caf-738ae6fe14fe;#3;#Research|7f1f7aab-c784-40ec-8666-825d2ac7abef;#31;#Tools|3301e4e7-3dad-48fd-96d5-607bec849061</vt:lpwstr>
  </property>
  <property fmtid="{D5CDD505-2E9C-101B-9397-08002B2CF9AE}" pid="59" name="EriCOLLOrganizationUnit">
    <vt:lpwstr>4;#GF Technology|7ac278bb-d2a3-440f-950b-542e9e64b75a</vt:lpwstr>
  </property>
  <property fmtid="{D5CDD505-2E9C-101B-9397-08002B2CF9AE}" pid="60" name="EriCOLLCompetence">
    <vt:lpwstr/>
  </property>
  <property fmtid="{D5CDD505-2E9C-101B-9397-08002B2CF9AE}" pid="61" name="EriCOLLProjects">
    <vt:lpwstr/>
  </property>
  <property fmtid="{D5CDD505-2E9C-101B-9397-08002B2CF9AE}" pid="62" name="TaxKeyword">
    <vt:lpwstr/>
  </property>
  <property fmtid="{D5CDD505-2E9C-101B-9397-08002B2CF9AE}" pid="63" name="EriCOLLProcess">
    <vt:lpwstr/>
  </property>
  <property fmtid="{D5CDD505-2E9C-101B-9397-08002B2CF9AE}" pid="64" name="ContentTypeId">
    <vt:lpwstr>0x010100BB337192E63E44A7A744CE7393F41F4E0033AE7C16A16D614387F8BCBCA706EC4C</vt:lpwstr>
  </property>
  <property fmtid="{D5CDD505-2E9C-101B-9397-08002B2CF9AE}" pid="65" name="EriCOLLProducts">
    <vt:lpwstr/>
  </property>
  <property fmtid="{D5CDD505-2E9C-101B-9397-08002B2CF9AE}" pid="66" name="EriCOLLCountry">
    <vt:lpwstr/>
  </property>
  <property fmtid="{D5CDD505-2E9C-101B-9397-08002B2CF9AE}" pid="67" name="_dlc_DocId">
    <vt:lpwstr>WVVVEZWPY5V4-1-7367</vt:lpwstr>
  </property>
  <property fmtid="{D5CDD505-2E9C-101B-9397-08002B2CF9AE}" pid="68" name="_dlc_DocIdItemGuid">
    <vt:lpwstr>685d2354-7ae1-4f96-a711-e9b87552facd</vt:lpwstr>
  </property>
  <property fmtid="{D5CDD505-2E9C-101B-9397-08002B2CF9AE}" pid="69" name="_dlc_DocIdUrl">
    <vt:lpwstr>https://ericoll.internal.ericsson.com/sites/FRA/_layouts/DocIdRedir.aspx?ID=WVVVEZWPY5V4-1-7367, WVVVEZWPY5V4-1-7367</vt:lpwstr>
  </property>
  <property fmtid="{D5CDD505-2E9C-101B-9397-08002B2CF9AE}" pid="70" name="EriCOLLCustomer">
    <vt:lpwstr/>
  </property>
</Properties>
</file>